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4" r:id="rId2"/>
    <p:sldMasterId id="2147483738" r:id="rId3"/>
    <p:sldMasterId id="2147483756" r:id="rId4"/>
  </p:sldMasterIdLst>
  <p:notesMasterIdLst>
    <p:notesMasterId r:id="rId30"/>
  </p:notesMasterIdLst>
  <p:sldIdLst>
    <p:sldId id="256" r:id="rId5"/>
    <p:sldId id="312" r:id="rId6"/>
    <p:sldId id="313" r:id="rId7"/>
    <p:sldId id="314" r:id="rId8"/>
    <p:sldId id="293" r:id="rId9"/>
    <p:sldId id="294" r:id="rId10"/>
    <p:sldId id="316" r:id="rId11"/>
    <p:sldId id="296" r:id="rId12"/>
    <p:sldId id="315" r:id="rId13"/>
    <p:sldId id="319" r:id="rId14"/>
    <p:sldId id="320" r:id="rId15"/>
    <p:sldId id="321" r:id="rId16"/>
    <p:sldId id="301" r:id="rId17"/>
    <p:sldId id="318" r:id="rId18"/>
    <p:sldId id="302" r:id="rId19"/>
    <p:sldId id="303" r:id="rId20"/>
    <p:sldId id="304" r:id="rId21"/>
    <p:sldId id="305" r:id="rId22"/>
    <p:sldId id="306" r:id="rId23"/>
    <p:sldId id="307" r:id="rId24"/>
    <p:sldId id="308" r:id="rId25"/>
    <p:sldId id="309" r:id="rId26"/>
    <p:sldId id="262" r:id="rId27"/>
    <p:sldId id="285" r:id="rId28"/>
    <p:sldId id="31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B455E-C356-46EF-99EC-C2148143F4C9}" type="datetimeFigureOut">
              <a:rPr lang="en-GB" smtClean="0"/>
              <a:t>22/09/2019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67CF2-8C7A-4A94-9656-A2E87E927CB5}" type="slidenum">
              <a:rPr lang="en-GB" smtClean="0"/>
              <a:t>‹#›</a:t>
            </a:fld>
            <a:endParaRPr lang="en-GB"/>
          </a:p>
        </p:txBody>
      </p:sp>
    </p:spTree>
    <p:extLst>
      <p:ext uri="{BB962C8B-B14F-4D97-AF65-F5344CB8AC3E}">
        <p14:creationId xmlns:p14="http://schemas.microsoft.com/office/powerpoint/2010/main" val="44436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smtClean="0"/>
              <a:t>1</a:t>
            </a:fld>
            <a:endParaRPr lang="en-GB"/>
          </a:p>
        </p:txBody>
      </p:sp>
    </p:spTree>
    <p:extLst>
      <p:ext uri="{BB962C8B-B14F-4D97-AF65-F5344CB8AC3E}">
        <p14:creationId xmlns:p14="http://schemas.microsoft.com/office/powerpoint/2010/main" val="315333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1788702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114266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3ACE9913-FA93-4309-819C-A935699D6AD8}" type="slidenum">
              <a:rPr lang="en-US" altLang="en-US">
                <a:solidFill>
                  <a:srgbClr val="000000"/>
                </a:solidFill>
              </a:rPr>
              <a:pPr>
                <a:buClrTx/>
                <a:buFontTx/>
                <a:buNone/>
              </a:pPr>
              <a:t>13</a:t>
            </a:fld>
            <a:endParaRPr lang="en-US" altLang="en-US">
              <a:solidFill>
                <a:srgbClr val="000000"/>
              </a:solidFill>
            </a:endParaRPr>
          </a:p>
        </p:txBody>
      </p:sp>
      <p:sp>
        <p:nvSpPr>
          <p:cNvPr id="7171"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406900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3ACE9913-FA93-4309-819C-A935699D6AD8}" type="slidenum">
              <a:rPr lang="en-US" altLang="en-US">
                <a:solidFill>
                  <a:srgbClr val="000000"/>
                </a:solidFill>
              </a:rPr>
              <a:pPr>
                <a:buClrTx/>
                <a:buFontTx/>
                <a:buNone/>
              </a:pPr>
              <a:t>14</a:t>
            </a:fld>
            <a:endParaRPr lang="en-US" altLang="en-US">
              <a:solidFill>
                <a:srgbClr val="000000"/>
              </a:solidFill>
            </a:endParaRPr>
          </a:p>
        </p:txBody>
      </p:sp>
      <p:sp>
        <p:nvSpPr>
          <p:cNvPr id="7171"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143968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3ACE9913-FA93-4309-819C-A935699D6AD8}" type="slidenum">
              <a:rPr lang="en-US" altLang="en-US">
                <a:solidFill>
                  <a:srgbClr val="000000"/>
                </a:solidFill>
              </a:rPr>
              <a:pPr>
                <a:buClrTx/>
                <a:buFontTx/>
                <a:buNone/>
              </a:pPr>
              <a:t>15</a:t>
            </a:fld>
            <a:endParaRPr lang="en-US" altLang="en-US">
              <a:solidFill>
                <a:srgbClr val="000000"/>
              </a:solidFill>
            </a:endParaRPr>
          </a:p>
        </p:txBody>
      </p:sp>
      <p:sp>
        <p:nvSpPr>
          <p:cNvPr id="7171"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790896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72522D3F-B6C8-4C1B-BAB1-5804FC19C46D}" type="slidenum">
              <a:rPr lang="en-US" altLang="en-US">
                <a:solidFill>
                  <a:srgbClr val="000000"/>
                </a:solidFill>
              </a:rPr>
              <a:pPr>
                <a:buClrTx/>
                <a:buFontTx/>
                <a:buNone/>
              </a:pPr>
              <a:t>16</a:t>
            </a:fld>
            <a:endParaRPr lang="en-US" altLang="en-US">
              <a:solidFill>
                <a:srgbClr val="000000"/>
              </a:solidFill>
            </a:endParaRPr>
          </a:p>
        </p:txBody>
      </p:sp>
      <p:sp>
        <p:nvSpPr>
          <p:cNvPr id="9219"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171091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4708049D-7F4C-4695-8358-2F15E250F299}" type="slidenum">
              <a:rPr lang="en-US" altLang="en-US">
                <a:solidFill>
                  <a:srgbClr val="000000"/>
                </a:solidFill>
              </a:rPr>
              <a:pPr>
                <a:buClrTx/>
                <a:buFontTx/>
                <a:buNone/>
              </a:pPr>
              <a:t>17</a:t>
            </a:fld>
            <a:endParaRPr lang="en-US" altLang="en-US">
              <a:solidFill>
                <a:srgbClr val="000000"/>
              </a:solidFill>
            </a:endParaRPr>
          </a:p>
        </p:txBody>
      </p:sp>
      <p:sp>
        <p:nvSpPr>
          <p:cNvPr id="11267"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175630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FA819375-1B1A-4FD6-BE03-E4BA48434E9D}" type="slidenum">
              <a:rPr lang="en-US" altLang="en-US">
                <a:solidFill>
                  <a:srgbClr val="000000"/>
                </a:solidFill>
              </a:rPr>
              <a:pPr>
                <a:buClrTx/>
                <a:buFontTx/>
                <a:buNone/>
              </a:pPr>
              <a:t>18</a:t>
            </a:fld>
            <a:endParaRPr lang="en-US" altLang="en-US">
              <a:solidFill>
                <a:srgbClr val="000000"/>
              </a:solidFill>
            </a:endParaRPr>
          </a:p>
        </p:txBody>
      </p:sp>
      <p:sp>
        <p:nvSpPr>
          <p:cNvPr id="13315"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756010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6912F594-02FC-4840-8388-5A420BCA6595}" type="slidenum">
              <a:rPr lang="en-US" altLang="en-US">
                <a:solidFill>
                  <a:srgbClr val="000000"/>
                </a:solidFill>
              </a:rPr>
              <a:pPr>
                <a:buClrTx/>
                <a:buFontTx/>
                <a:buNone/>
              </a:pPr>
              <a:t>19</a:t>
            </a:fld>
            <a:endParaRPr lang="en-US" altLang="en-US">
              <a:solidFill>
                <a:srgbClr val="000000"/>
              </a:solidFill>
            </a:endParaRPr>
          </a:p>
        </p:txBody>
      </p:sp>
      <p:sp>
        <p:nvSpPr>
          <p:cNvPr id="15363"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4"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27422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EF123439-1E9B-4EA5-BF39-5C605262AFF2}" type="slidenum">
              <a:rPr lang="en-US" altLang="en-US">
                <a:solidFill>
                  <a:srgbClr val="000000"/>
                </a:solidFill>
              </a:rPr>
              <a:pPr>
                <a:buClrTx/>
                <a:buFontTx/>
                <a:buNone/>
              </a:pPr>
              <a:t>20</a:t>
            </a:fld>
            <a:endParaRPr lang="en-US" altLang="en-US">
              <a:solidFill>
                <a:srgbClr val="000000"/>
              </a:solidFill>
            </a:endParaRPr>
          </a:p>
        </p:txBody>
      </p:sp>
      <p:sp>
        <p:nvSpPr>
          <p:cNvPr id="17411"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59294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A7980CDB-878D-4670-9EC3-3B01DA6C09D2}" type="slidenum">
              <a:t>2</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149168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722D740B-E8AC-480C-8FF7-E38FEBD2DB22}" type="slidenum">
              <a:rPr lang="en-US" altLang="en-US">
                <a:solidFill>
                  <a:srgbClr val="000000"/>
                </a:solidFill>
              </a:rPr>
              <a:pPr>
                <a:buClrTx/>
                <a:buFontTx/>
                <a:buNone/>
              </a:pPr>
              <a:t>21</a:t>
            </a:fld>
            <a:endParaRPr lang="en-US" altLang="en-US">
              <a:solidFill>
                <a:srgbClr val="000000"/>
              </a:solidFill>
            </a:endParaRPr>
          </a:p>
        </p:txBody>
      </p:sp>
      <p:sp>
        <p:nvSpPr>
          <p:cNvPr id="19459"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17114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74135FE1-3DE0-49F4-B070-AF7C3A3397BB}" type="slidenum">
              <a:rPr lang="en-US" altLang="en-US">
                <a:solidFill>
                  <a:srgbClr val="000000"/>
                </a:solidFill>
              </a:rPr>
              <a:pPr>
                <a:buClrTx/>
                <a:buFontTx/>
                <a:buNone/>
              </a:pPr>
              <a:t>22</a:t>
            </a:fld>
            <a:endParaRPr lang="en-US" altLang="en-US">
              <a:solidFill>
                <a:srgbClr val="000000"/>
              </a:solidFill>
            </a:endParaRPr>
          </a:p>
        </p:txBody>
      </p:sp>
      <p:sp>
        <p:nvSpPr>
          <p:cNvPr id="21507"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47880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23</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19694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24</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203071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25</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65750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3</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28192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4</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058907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20084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418618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buClrTx/>
              <a:buFontTx/>
              <a:buNone/>
            </a:pPr>
            <a:fld id="{3ACE9913-FA93-4309-819C-A935699D6AD8}" type="slidenum">
              <a:rPr lang="en-US" altLang="en-US">
                <a:solidFill>
                  <a:srgbClr val="000000"/>
                </a:solidFill>
              </a:rPr>
              <a:pPr>
                <a:buClrTx/>
                <a:buFontTx/>
                <a:buNone/>
              </a:pPr>
              <a:t>8</a:t>
            </a:fld>
            <a:endParaRPr lang="en-US" altLang="en-US">
              <a:solidFill>
                <a:srgbClr val="000000"/>
              </a:solidFill>
            </a:endParaRPr>
          </a:p>
        </p:txBody>
      </p:sp>
      <p:sp>
        <p:nvSpPr>
          <p:cNvPr id="7171" name="Rectangle 1"/>
          <p:cNvSpPr txBox="1">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685800" y="4400550"/>
            <a:ext cx="5486400" cy="360045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465075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3813249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397101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40D4626-48E2-4ADF-A967-904A62FCA9C6}" type="datetime1">
              <a:rPr lang="en-GB" smtClean="0"/>
              <a:t>22/09/2019</a:t>
            </a:fld>
            <a:endParaRPr lang="en-GB"/>
          </a:p>
        </p:txBody>
      </p:sp>
      <p:sp>
        <p:nvSpPr>
          <p:cNvPr id="5" name="Footer Placeholder 4"/>
          <p:cNvSpPr>
            <a:spLocks noGrp="1"/>
          </p:cNvSpPr>
          <p:nvPr>
            <p:ph type="ftr" sz="quarter" idx="11"/>
          </p:nvPr>
        </p:nvSpPr>
        <p:spPr/>
        <p:txBody>
          <a:bodyPr/>
          <a:lstStyle/>
          <a:p>
            <a:r>
              <a:rPr lang="en-GB" smtClean="0"/>
              <a:t>MET451: AVIATION METEOROLOGY</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3509720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185E6BF-C449-4D60-B44E-608983069305}" type="datetime1">
              <a:rPr lang="en-GB" smtClean="0"/>
              <a:t>22/09/2019</a:t>
            </a:fld>
            <a:endParaRPr lang="en-GB"/>
          </a:p>
        </p:txBody>
      </p:sp>
      <p:sp>
        <p:nvSpPr>
          <p:cNvPr id="5" name="Footer Placeholder 4"/>
          <p:cNvSpPr>
            <a:spLocks noGrp="1"/>
          </p:cNvSpPr>
          <p:nvPr>
            <p:ph type="ftr" sz="quarter" idx="11"/>
          </p:nvPr>
        </p:nvSpPr>
        <p:spPr/>
        <p:txBody>
          <a:bodyPr/>
          <a:lstStyle/>
          <a:p>
            <a:r>
              <a:rPr lang="en-GB" smtClean="0"/>
              <a:t>MET451: AVIATION METEOROLOGY</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25209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676774A-1533-45E2-9014-5F57BB851632}" type="datetime1">
              <a:rPr lang="en-GB" smtClean="0"/>
              <a:t>22/09/2019</a:t>
            </a:fld>
            <a:endParaRPr lang="en-GB"/>
          </a:p>
        </p:txBody>
      </p:sp>
      <p:sp>
        <p:nvSpPr>
          <p:cNvPr id="5" name="Footer Placeholder 4"/>
          <p:cNvSpPr>
            <a:spLocks noGrp="1"/>
          </p:cNvSpPr>
          <p:nvPr>
            <p:ph type="ftr" sz="quarter" idx="11"/>
          </p:nvPr>
        </p:nvSpPr>
        <p:spPr/>
        <p:txBody>
          <a:bodyPr/>
          <a:lstStyle/>
          <a:p>
            <a:r>
              <a:rPr lang="en-GB" smtClean="0"/>
              <a:t>MET451: AVIATION METEOROLOGY</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034321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4A70682-B75F-4CE9-A91A-27E824D14946}"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3740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7B25CCF-48A5-469F-B426-771D0B0A2918}"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6186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DEC17-31FD-44F0-A584-D5208B7E8E85}"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00552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62DA893-775B-4C95-8BC7-D43104B01893}"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69233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78A82A5-E61F-4589-8972-4CC34E1746D1}" type="datetime1">
              <a:rPr lang="en-GB" smtClean="0">
                <a:solidFill>
                  <a:prstClr val="black">
                    <a:tint val="75000"/>
                  </a:prstClr>
                </a:solidFill>
              </a:rPr>
              <a:t>22/09/2019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9094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1FB6C6C-9091-4F4A-88EC-83A485F1A848}" type="datetime1">
              <a:rPr lang="en-GB" smtClean="0">
                <a:solidFill>
                  <a:prstClr val="black">
                    <a:tint val="75000"/>
                  </a:prstClr>
                </a:solidFill>
              </a:rPr>
              <a:t>22/09/2019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05592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6BC98-9F99-409B-B1A5-AA8AF3EA1F64}" type="datetime1">
              <a:rPr lang="en-GB" smtClean="0">
                <a:solidFill>
                  <a:prstClr val="black">
                    <a:tint val="75000"/>
                  </a:prstClr>
                </a:solidFill>
              </a:rPr>
              <a:t>22/09/2019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78156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C3E7E-905A-4BDF-B11B-4B0273969B9A}"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0638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90903B2-03F1-4FA1-B0A4-64DE201EB041}" type="datetime1">
              <a:rPr lang="en-GB" smtClean="0"/>
              <a:t>22/09/2019</a:t>
            </a:fld>
            <a:endParaRPr lang="en-GB"/>
          </a:p>
        </p:txBody>
      </p:sp>
      <p:sp>
        <p:nvSpPr>
          <p:cNvPr id="5" name="Footer Placeholder 4"/>
          <p:cNvSpPr>
            <a:spLocks noGrp="1"/>
          </p:cNvSpPr>
          <p:nvPr>
            <p:ph type="ftr" sz="quarter" idx="11"/>
          </p:nvPr>
        </p:nvSpPr>
        <p:spPr/>
        <p:txBody>
          <a:bodyPr/>
          <a:lstStyle/>
          <a:p>
            <a:r>
              <a:rPr lang="en-GB" smtClean="0"/>
              <a:t>MET451: AVIATION METEOROLOGY</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3827525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D0C3ED-BE54-4AC6-91DB-56FD4F8640CB}"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06301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A24163A-9C35-450B-BF95-059B7058CA32}"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3270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793DB2F-F37C-4EFA-A79A-09ECFB3D7B4A}"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0342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3"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9" y="1871133"/>
            <a:ext cx="6815669" cy="1515533"/>
          </a:xfrm>
        </p:spPr>
        <p:txBody>
          <a:bodyPr anchor="b">
            <a:noAutofit/>
          </a:bodyPr>
          <a:lstStyle>
            <a:lvl1pPr algn="ctr">
              <a:defRPr sz="405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9" y="3657597"/>
            <a:ext cx="6815669" cy="13208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3" y="5037663"/>
            <a:ext cx="897467" cy="279400"/>
          </a:xfrm>
        </p:spPr>
        <p:txBody>
          <a:bodyPr/>
          <a:lstStyle/>
          <a:p>
            <a:fld id="{5E04D53A-88EB-43F2-9E45-D5DE08C9549C}"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a:xfrm>
            <a:off x="2692397" y="5037663"/>
            <a:ext cx="5214635" cy="279400"/>
          </a:xfrm>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a:xfrm>
            <a:off x="8956902" y="5037663"/>
            <a:ext cx="551167" cy="279400"/>
          </a:xfrm>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403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DD7000-5A97-4344-931D-9B7B6B23C72F}"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0313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3"/>
            <a:ext cx="8158691" cy="954547"/>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BE0FD2-0E97-4D32-8C6E-4E108BB11913}"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9321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1E538A-709D-451D-B81E-3F7C5B09CD5F}" type="datetime1">
              <a:rPr lang="en-GB" smtClean="0">
                <a:solidFill>
                  <a:prstClr val="black"/>
                </a:solidFill>
              </a:rPr>
              <a:t>22/09/2019</a:t>
            </a:fld>
            <a:endParaRPr lang="en-GB">
              <a:solidFill>
                <a:prstClr val="black"/>
              </a:solidFill>
            </a:endParaRPr>
          </a:p>
        </p:txBody>
      </p:sp>
      <p:sp>
        <p:nvSpPr>
          <p:cNvPr id="6" name="Footer Placeholder 5"/>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809352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295400" y="3243264"/>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80671" y="3243264"/>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A4EFF3-ACA7-4ED8-9BDA-AE8189DE7257}" type="datetime1">
              <a:rPr lang="en-GB" smtClean="0">
                <a:solidFill>
                  <a:prstClr val="black"/>
                </a:solidFill>
              </a:rPr>
              <a:t>22/09/2019</a:t>
            </a:fld>
            <a:endParaRPr lang="en-GB">
              <a:solidFill>
                <a:prstClr val="black"/>
              </a:solidFill>
            </a:endParaRPr>
          </a:p>
        </p:txBody>
      </p:sp>
      <p:sp>
        <p:nvSpPr>
          <p:cNvPr id="8" name="Footer Placeholder 7"/>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9" name="Slide Number Placeholder 8"/>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8" name="Straight Connector 17"/>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98242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1C08785-87F7-44BB-9B71-AD1F67292183}" type="datetime1">
              <a:rPr lang="en-GB" smtClean="0">
                <a:solidFill>
                  <a:prstClr val="black"/>
                </a:solidFill>
              </a:rPr>
              <a:t>22/09/2019</a:t>
            </a:fld>
            <a:endParaRPr lang="en-GB">
              <a:solidFill>
                <a:prstClr val="black"/>
              </a:solidFill>
            </a:endParaRPr>
          </a:p>
        </p:txBody>
      </p:sp>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4" name="Straight Connector 13"/>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51194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1C344-12A8-4F55-8A1E-9FEAF396C972}" type="datetime1">
              <a:rPr lang="en-GB" smtClean="0">
                <a:solidFill>
                  <a:prstClr val="black"/>
                </a:solidFill>
              </a:rPr>
              <a:t>22/09/2019</a:t>
            </a:fld>
            <a:endParaRPr lang="en-GB">
              <a:solidFill>
                <a:prstClr val="black"/>
              </a:solidFill>
            </a:endParaRPr>
          </a:p>
        </p:txBody>
      </p:sp>
      <p:sp>
        <p:nvSpPr>
          <p:cNvPr id="3" name="Footer Placeholder 2"/>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4" name="Slide Number Placeholder 3"/>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5784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8AD696-652A-453C-989A-508E05767DC6}" type="datetime1">
              <a:rPr lang="en-GB" smtClean="0"/>
              <a:t>22/09/2019</a:t>
            </a:fld>
            <a:endParaRPr lang="en-GB"/>
          </a:p>
        </p:txBody>
      </p:sp>
      <p:sp>
        <p:nvSpPr>
          <p:cNvPr id="5" name="Footer Placeholder 4"/>
          <p:cNvSpPr>
            <a:spLocks noGrp="1"/>
          </p:cNvSpPr>
          <p:nvPr>
            <p:ph type="ftr" sz="quarter" idx="11"/>
          </p:nvPr>
        </p:nvSpPr>
        <p:spPr/>
        <p:txBody>
          <a:bodyPr/>
          <a:lstStyle/>
          <a:p>
            <a:r>
              <a:rPr lang="en-GB" smtClean="0"/>
              <a:t>MET451: AVIATION METEOROLOGY</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96605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3" y="1388534"/>
            <a:ext cx="3718455" cy="1371600"/>
          </a:xfrm>
        </p:spPr>
        <p:txBody>
          <a:bodyPr anchor="b">
            <a:normAutofit/>
          </a:bodyPr>
          <a:lstStyle>
            <a:lvl1pPr algn="ctr">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3"/>
            <a:ext cx="5469467"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3" y="3031065"/>
            <a:ext cx="3718455" cy="2438404"/>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652D20-A7C8-4F11-9FC1-9764F18E99B9}" type="datetime1">
              <a:rPr lang="en-GB" smtClean="0">
                <a:solidFill>
                  <a:prstClr val="black"/>
                </a:solidFill>
              </a:rPr>
              <a:t>22/09/2019</a:t>
            </a:fld>
            <a:endParaRPr lang="en-GB">
              <a:solidFill>
                <a:prstClr val="black"/>
              </a:solidFill>
            </a:endParaRPr>
          </a:p>
        </p:txBody>
      </p:sp>
      <p:sp>
        <p:nvSpPr>
          <p:cNvPr id="6" name="Footer Placeholder 5"/>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6" name="Straight Connector 15"/>
          <p:cNvCxnSpPr/>
          <p:nvPr/>
        </p:nvCxnSpPr>
        <p:spPr>
          <a:xfrm>
            <a:off x="1396169" y="2912533"/>
            <a:ext cx="35144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644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1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2"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313D5-33C1-4D99-9444-5B23F9363D56}" type="datetime1">
              <a:rPr lang="en-GB" smtClean="0">
                <a:solidFill>
                  <a:prstClr val="black"/>
                </a:solidFill>
              </a:rPr>
              <a:t>22/09/2019</a:t>
            </a:fld>
            <a:endParaRPr lang="en-GB">
              <a:solidFill>
                <a:prstClr val="black"/>
              </a:solidFill>
            </a:endParaRPr>
          </a:p>
        </p:txBody>
      </p:sp>
      <p:sp>
        <p:nvSpPr>
          <p:cNvPr id="6" name="Footer Placeholder 5"/>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022284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7" cy="566738"/>
          </a:xfrm>
        </p:spPr>
        <p:txBody>
          <a:bodyPr anchor="b">
            <a:normAutofit/>
          </a:bodyPr>
          <a:lstStyle>
            <a:lvl1pPr algn="ctr">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401"/>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7" cy="493712"/>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741FB3-5205-4C66-AD27-8AA00EDFE077}" type="datetime1">
              <a:rPr lang="en-GB" smtClean="0">
                <a:solidFill>
                  <a:prstClr val="black"/>
                </a:solidFill>
              </a:rPr>
              <a:t>22/09/2019</a:t>
            </a:fld>
            <a:endParaRPr lang="en-GB">
              <a:solidFill>
                <a:prstClr val="black"/>
              </a:solidFill>
            </a:endParaRPr>
          </a:p>
        </p:txBody>
      </p:sp>
      <p:sp>
        <p:nvSpPr>
          <p:cNvPr id="6" name="Footer Placeholder 5"/>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8679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9" y="982132"/>
            <a:ext cx="9592732" cy="2954868"/>
          </a:xfrm>
        </p:spPr>
        <p:txBody>
          <a:bodyPr anchor="ctr">
            <a:normAutofit/>
          </a:bodyPr>
          <a:lstStyle>
            <a:lvl1pPr algn="ct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9" y="4343401"/>
            <a:ext cx="9592732" cy="1532467"/>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63AA07-87CF-4EDA-B869-8D8351DC344E}"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5" name="Straight Connector 14"/>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4866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2"/>
            <a:ext cx="9296399" cy="2370668"/>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3" cy="58420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401"/>
            <a:ext cx="9609667" cy="1532467"/>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A3AC8E-F9C8-42AB-9433-747389B833C1}"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
        <p:nvSpPr>
          <p:cNvPr id="14" name="TextBox 13"/>
          <p:cNvSpPr txBox="1"/>
          <p:nvPr/>
        </p:nvSpPr>
        <p:spPr>
          <a:xfrm>
            <a:off x="862013" y="879961"/>
            <a:ext cx="609600" cy="584776"/>
          </a:xfrm>
          <a:prstGeom prst="rect">
            <a:avLst/>
          </a:prstGeom>
        </p:spPr>
        <p:txBody>
          <a:bodyPr vert="horz" lIns="68580" tIns="34290" rIns="68580" bIns="34290" rtlCol="0" anchor="ctr">
            <a:noAutofit/>
          </a:bodyPr>
          <a:lstStyle/>
          <a:p>
            <a:pPr defTabSz="685800"/>
            <a:r>
              <a:rPr lang="en-US" sz="6000" dirty="0">
                <a:solidFill>
                  <a:prstClr val="black"/>
                </a:solidFill>
                <a:cs typeface="Arial" panose="020B0604020202020204" pitchFamily="34" charset="0"/>
              </a:rPr>
              <a:t>“</a:t>
            </a:r>
          </a:p>
        </p:txBody>
      </p:sp>
      <p:sp>
        <p:nvSpPr>
          <p:cNvPr id="15" name="TextBox 14"/>
          <p:cNvSpPr txBox="1"/>
          <p:nvPr/>
        </p:nvSpPr>
        <p:spPr>
          <a:xfrm>
            <a:off x="10600267" y="2827870"/>
            <a:ext cx="609600" cy="584776"/>
          </a:xfrm>
          <a:prstGeom prst="rect">
            <a:avLst/>
          </a:prstGeom>
        </p:spPr>
        <p:txBody>
          <a:bodyPr vert="horz" lIns="68580" tIns="34290" rIns="68580" bIns="34290" rtlCol="0" anchor="ctr">
            <a:noAutofit/>
          </a:bodyPr>
          <a:lstStyle/>
          <a:p>
            <a:pPr algn="r" defTabSz="685800"/>
            <a:r>
              <a:rPr lang="en-US" sz="6000" dirty="0">
                <a:solidFill>
                  <a:prstClr val="black"/>
                </a:solidFill>
                <a:cs typeface="Arial" panose="020B0604020202020204" pitchFamily="34" charset="0"/>
              </a:rPr>
              <a:t>”</a:t>
            </a:r>
          </a:p>
        </p:txBody>
      </p:sp>
      <p:cxnSp>
        <p:nvCxnSpPr>
          <p:cNvPr id="19" name="Straight Connector 18"/>
          <p:cNvCxnSpPr/>
          <p:nvPr/>
        </p:nvCxnSpPr>
        <p:spPr>
          <a:xfrm>
            <a:off x="1396169" y="4140199"/>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35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3" y="3308581"/>
            <a:ext cx="9609668" cy="1468800"/>
          </a:xfrm>
        </p:spPr>
        <p:txBody>
          <a:bodyPr anchor="b">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2" y="4777381"/>
            <a:ext cx="9609668" cy="8604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08D90-460F-435B-8320-E81C30674A70}"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22157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4" y="982132"/>
            <a:ext cx="9296399" cy="2243668"/>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2" y="3639312"/>
            <a:ext cx="9609668" cy="886968"/>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2" y="4529667"/>
            <a:ext cx="9609668" cy="13462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F38C0F-B505-4221-ADD7-B88A632C21B6}"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sp>
        <p:nvSpPr>
          <p:cNvPr id="12" name="TextBox 11"/>
          <p:cNvSpPr txBox="1"/>
          <p:nvPr/>
        </p:nvSpPr>
        <p:spPr>
          <a:xfrm>
            <a:off x="862013" y="879961"/>
            <a:ext cx="609600" cy="584776"/>
          </a:xfrm>
          <a:prstGeom prst="rect">
            <a:avLst/>
          </a:prstGeom>
        </p:spPr>
        <p:txBody>
          <a:bodyPr vert="horz" lIns="68580" tIns="34290" rIns="68580" bIns="34290" rtlCol="0" anchor="ctr">
            <a:noAutofit/>
          </a:bodyPr>
          <a:lstStyle/>
          <a:p>
            <a:pPr defTabSz="685800"/>
            <a:r>
              <a:rPr lang="en-US" sz="6000" dirty="0">
                <a:solidFill>
                  <a:prstClr val="black"/>
                </a:solidFill>
                <a:cs typeface="Arial" panose="020B0604020202020204" pitchFamily="34" charset="0"/>
              </a:rPr>
              <a:t>“</a:t>
            </a:r>
          </a:p>
        </p:txBody>
      </p:sp>
      <p:sp>
        <p:nvSpPr>
          <p:cNvPr id="13" name="TextBox 12"/>
          <p:cNvSpPr txBox="1"/>
          <p:nvPr/>
        </p:nvSpPr>
        <p:spPr>
          <a:xfrm>
            <a:off x="10600267" y="2599261"/>
            <a:ext cx="609600" cy="584776"/>
          </a:xfrm>
          <a:prstGeom prst="rect">
            <a:avLst/>
          </a:prstGeom>
        </p:spPr>
        <p:txBody>
          <a:bodyPr vert="horz" lIns="68580" tIns="34290" rIns="68580" bIns="34290" rtlCol="0" anchor="ctr">
            <a:noAutofit/>
          </a:bodyPr>
          <a:lstStyle/>
          <a:p>
            <a:pPr algn="r" defTabSz="685800"/>
            <a:r>
              <a:rPr lang="en-US" sz="6000" dirty="0">
                <a:solidFill>
                  <a:prstClr val="black"/>
                </a:solidFill>
                <a:cs typeface="Arial" panose="020B0604020202020204" pitchFamily="34" charset="0"/>
              </a:rPr>
              <a:t>”</a:t>
            </a:r>
          </a:p>
        </p:txBody>
      </p:sp>
      <p:cxnSp>
        <p:nvCxnSpPr>
          <p:cNvPr id="26" name="Straight Connector 25"/>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2240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7"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2" y="3630168"/>
            <a:ext cx="9609668" cy="841248"/>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470401"/>
            <a:ext cx="9609671" cy="1405467"/>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EF0577-C34F-4247-9385-CF4EB41415A3}"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5" name="Straight Connector 14"/>
          <p:cNvCxnSpPr/>
          <p:nvPr/>
        </p:nvCxnSpPr>
        <p:spPr>
          <a:xfrm>
            <a:off x="1396169" y="3429000"/>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7980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77C705-207B-4C68-BFA2-CAAB678BB429}"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4" name="Straight Connector 13"/>
          <p:cNvCxnSpPr/>
          <p:nvPr/>
        </p:nvCxnSpPr>
        <p:spPr>
          <a:xfrm>
            <a:off x="1396169" y="2421466"/>
            <a:ext cx="940729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86702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8" y="982133"/>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9D4CA0-9010-4051-BE25-72D2D866B0DB}" type="datetime1">
              <a:rPr lang="en-GB" smtClean="0">
                <a:solidFill>
                  <a:prstClr val="black"/>
                </a:solidFill>
              </a:rPr>
              <a:t>22/09/2019</a:t>
            </a:fld>
            <a:endParaRPr lang="en-GB">
              <a:solidFill>
                <a:prstClr val="black"/>
              </a:solidFill>
            </a:endParaRPr>
          </a:p>
        </p:txBody>
      </p:sp>
      <p:sp>
        <p:nvSpPr>
          <p:cNvPr id="5" name="Footer Placeholder 4"/>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solidFill>
              </a:rPr>
              <a:pPr/>
              <a:t>‹#›</a:t>
            </a:fld>
            <a:endParaRPr lang="en-GB">
              <a:solidFill>
                <a:prstClr val="black"/>
              </a:solidFill>
            </a:endParaRPr>
          </a:p>
        </p:txBody>
      </p:sp>
      <p:cxnSp>
        <p:nvCxnSpPr>
          <p:cNvPr id="14" name="Straight Connector 13"/>
          <p:cNvCxnSpPr/>
          <p:nvPr/>
        </p:nvCxnSpPr>
        <p:spPr>
          <a:xfrm>
            <a:off x="8863891"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41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B2D4FC5-BFA3-4A5A-B5D6-5EB3ED6CFD67}" type="datetime1">
              <a:rPr lang="en-GB" smtClean="0"/>
              <a:t>22/09/2019</a:t>
            </a:fld>
            <a:endParaRPr lang="en-GB"/>
          </a:p>
        </p:txBody>
      </p:sp>
      <p:sp>
        <p:nvSpPr>
          <p:cNvPr id="6" name="Footer Placeholder 5"/>
          <p:cNvSpPr>
            <a:spLocks noGrp="1"/>
          </p:cNvSpPr>
          <p:nvPr>
            <p:ph type="ftr" sz="quarter" idx="11"/>
          </p:nvPr>
        </p:nvSpPr>
        <p:spPr/>
        <p:txBody>
          <a:bodyPr/>
          <a:lstStyle/>
          <a:p>
            <a:r>
              <a:rPr lang="en-GB" smtClean="0"/>
              <a:t>MET451: AVIATION METEOROLOGY</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752164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41C232A-D00D-4C66-A4E7-D641E32D8F69}"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001012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0A2A7A9-4C89-40E9-A4E3-DCF30E6B17B4}"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05878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A5A553-BDA2-4A3F-95B1-068DB382F508}"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02863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60799CD-9688-42E1-BC97-7E5FCD0F9354}"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152879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A2F032C-8BA7-48FB-B7EF-5D62CC802398}" type="datetime1">
              <a:rPr lang="en-GB" smtClean="0">
                <a:solidFill>
                  <a:prstClr val="black">
                    <a:tint val="75000"/>
                  </a:prstClr>
                </a:solidFill>
              </a:rPr>
              <a:t>22/09/2019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26001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DAE7AF0-C351-4C94-87C1-394CD0B1A29A}" type="datetime1">
              <a:rPr lang="en-GB" smtClean="0">
                <a:solidFill>
                  <a:prstClr val="black">
                    <a:tint val="75000"/>
                  </a:prstClr>
                </a:solidFill>
              </a:rPr>
              <a:t>22/09/2019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45054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12D4F-57FD-4F7C-AC51-5F910592C51B}" type="datetime1">
              <a:rPr lang="en-GB" smtClean="0">
                <a:solidFill>
                  <a:prstClr val="black">
                    <a:tint val="75000"/>
                  </a:prstClr>
                </a:solidFill>
              </a:rPr>
              <a:t>22/09/2019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63162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816DD8-C646-45D0-8729-90397CD515FB}"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436058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35B1F4-3C2A-4690-B216-E15E92A4ED76}" type="datetime1">
              <a:rPr lang="en-GB" smtClean="0">
                <a:solidFill>
                  <a:prstClr val="black">
                    <a:tint val="75000"/>
                  </a:prstClr>
                </a:solidFill>
              </a:rPr>
              <a:t>22/09/2019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4358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826FB7E-05E9-4CD4-BCBD-567384ED5A72}"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84369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ED5B335-C9DC-4FF7-9C42-75F9A736DC71}" type="datetime1">
              <a:rPr lang="en-GB" smtClean="0"/>
              <a:t>22/09/2019</a:t>
            </a:fld>
            <a:endParaRPr lang="en-GB"/>
          </a:p>
        </p:txBody>
      </p:sp>
      <p:sp>
        <p:nvSpPr>
          <p:cNvPr id="8" name="Footer Placeholder 7"/>
          <p:cNvSpPr>
            <a:spLocks noGrp="1"/>
          </p:cNvSpPr>
          <p:nvPr>
            <p:ph type="ftr" sz="quarter" idx="11"/>
          </p:nvPr>
        </p:nvSpPr>
        <p:spPr/>
        <p:txBody>
          <a:bodyPr/>
          <a:lstStyle/>
          <a:p>
            <a:r>
              <a:rPr lang="en-GB" smtClean="0"/>
              <a:t>MET451: AVIATION METEOROLOGY</a:t>
            </a:r>
            <a:endParaRPr lang="en-GB"/>
          </a:p>
        </p:txBody>
      </p:sp>
      <p:sp>
        <p:nvSpPr>
          <p:cNvPr id="9" name="Slide Number Placeholder 8"/>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4016278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EC5FCD-ADCB-4C65-BF88-FB73ABDC38A1}" type="datetime1">
              <a:rPr lang="en-GB" smtClean="0">
                <a:solidFill>
                  <a:prstClr val="black">
                    <a:tint val="75000"/>
                  </a:prstClr>
                </a:solidFill>
              </a:rPr>
              <a:t>22/09/2019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BDAFF-6F72-4DEC-A76B-3A5A3345B25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66192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EB8B5A7-3DFE-43B4-9AA8-AB0DB974A619}" type="datetime1">
              <a:rPr lang="en-GB" smtClean="0"/>
              <a:t>22/09/2019</a:t>
            </a:fld>
            <a:endParaRPr lang="en-GB"/>
          </a:p>
        </p:txBody>
      </p:sp>
      <p:sp>
        <p:nvSpPr>
          <p:cNvPr id="4" name="Footer Placeholder 3"/>
          <p:cNvSpPr>
            <a:spLocks noGrp="1"/>
          </p:cNvSpPr>
          <p:nvPr>
            <p:ph type="ftr" sz="quarter" idx="11"/>
          </p:nvPr>
        </p:nvSpPr>
        <p:spPr/>
        <p:txBody>
          <a:bodyPr/>
          <a:lstStyle/>
          <a:p>
            <a:r>
              <a:rPr lang="en-GB" smtClean="0"/>
              <a:t>MET451: AVIATION METEOROLOGY</a:t>
            </a:r>
            <a:endParaRPr lang="en-GB"/>
          </a:p>
        </p:txBody>
      </p:sp>
      <p:sp>
        <p:nvSpPr>
          <p:cNvPr id="5" name="Slide Number Placeholder 4"/>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350157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AA0B9-ACCD-4CA2-92A4-935E5ABA4052}" type="datetime1">
              <a:rPr lang="en-GB" smtClean="0"/>
              <a:t>22/09/2019</a:t>
            </a:fld>
            <a:endParaRPr lang="en-GB"/>
          </a:p>
        </p:txBody>
      </p:sp>
      <p:sp>
        <p:nvSpPr>
          <p:cNvPr id="3" name="Footer Placeholder 2"/>
          <p:cNvSpPr>
            <a:spLocks noGrp="1"/>
          </p:cNvSpPr>
          <p:nvPr>
            <p:ph type="ftr" sz="quarter" idx="11"/>
          </p:nvPr>
        </p:nvSpPr>
        <p:spPr/>
        <p:txBody>
          <a:bodyPr/>
          <a:lstStyle/>
          <a:p>
            <a:r>
              <a:rPr lang="en-GB" smtClean="0"/>
              <a:t>MET451: AVIATION METEOROLOGY</a:t>
            </a:r>
            <a:endParaRPr lang="en-GB"/>
          </a:p>
        </p:txBody>
      </p:sp>
      <p:sp>
        <p:nvSpPr>
          <p:cNvPr id="4" name="Slide Number Placeholder 3"/>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4055794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5DFA41-1B70-432F-A664-F5C1F8EE9F10}" type="datetime1">
              <a:rPr lang="en-GB" smtClean="0"/>
              <a:t>22/09/2019</a:t>
            </a:fld>
            <a:endParaRPr lang="en-GB"/>
          </a:p>
        </p:txBody>
      </p:sp>
      <p:sp>
        <p:nvSpPr>
          <p:cNvPr id="6" name="Footer Placeholder 5"/>
          <p:cNvSpPr>
            <a:spLocks noGrp="1"/>
          </p:cNvSpPr>
          <p:nvPr>
            <p:ph type="ftr" sz="quarter" idx="11"/>
          </p:nvPr>
        </p:nvSpPr>
        <p:spPr/>
        <p:txBody>
          <a:bodyPr/>
          <a:lstStyle/>
          <a:p>
            <a:r>
              <a:rPr lang="en-GB" smtClean="0"/>
              <a:t>MET451: AVIATION METEOROLOGY</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539298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520EA-100B-424A-B6B4-A458CAFC627B}" type="datetime1">
              <a:rPr lang="en-GB" smtClean="0"/>
              <a:t>22/09/2019</a:t>
            </a:fld>
            <a:endParaRPr lang="en-GB"/>
          </a:p>
        </p:txBody>
      </p:sp>
      <p:sp>
        <p:nvSpPr>
          <p:cNvPr id="6" name="Footer Placeholder 5"/>
          <p:cNvSpPr>
            <a:spLocks noGrp="1"/>
          </p:cNvSpPr>
          <p:nvPr>
            <p:ph type="ftr" sz="quarter" idx="11"/>
          </p:nvPr>
        </p:nvSpPr>
        <p:spPr/>
        <p:txBody>
          <a:bodyPr/>
          <a:lstStyle/>
          <a:p>
            <a:r>
              <a:rPr lang="en-GB" smtClean="0"/>
              <a:t>MET451: AVIATION METEOROLOGY</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414408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26EFF-D4D6-4F35-9838-362194E494F9}" type="datetime1">
              <a:rPr lang="en-GB" smtClean="0"/>
              <a:t>22/09/2019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MET451: AVIATION METEOROLOGY</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BDAFF-6F72-4DEC-A76B-3A5A3345B25A}" type="slidenum">
              <a:rPr lang="en-GB" smtClean="0"/>
              <a:t>‹#›</a:t>
            </a:fld>
            <a:endParaRPr lang="en-GB"/>
          </a:p>
        </p:txBody>
      </p:sp>
    </p:spTree>
    <p:extLst>
      <p:ext uri="{BB962C8B-B14F-4D97-AF65-F5344CB8AC3E}">
        <p14:creationId xmlns:p14="http://schemas.microsoft.com/office/powerpoint/2010/main" val="2595030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B2B2E53-B8D9-4388-846A-8EABC26A963B}" type="datetime1">
              <a:rPr lang="en-GB" smtClean="0">
                <a:solidFill>
                  <a:prstClr val="black">
                    <a:tint val="75000"/>
                  </a:prstClr>
                </a:solidFill>
                <a:cs typeface="Arial" panose="020B0604020202020204" pitchFamily="34" charset="0"/>
              </a:rPr>
              <a:t>22/09/2019</a:t>
            </a:fld>
            <a:endParaRPr lang="en-GB">
              <a:solidFill>
                <a:prstClr val="black">
                  <a:tint val="75000"/>
                </a:prstClr>
              </a:solidFill>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r>
              <a:rPr lang="en-GB" smtClean="0">
                <a:solidFill>
                  <a:prstClr val="black">
                    <a:tint val="75000"/>
                  </a:prstClr>
                </a:solidFill>
                <a:cs typeface="Arial" panose="020B0604020202020204" pitchFamily="34" charset="0"/>
              </a:rPr>
              <a:t>MET451: AVIATION METEOROLOGY</a:t>
            </a:r>
            <a:endParaRPr lang="en-GB">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46CBDAFF-6F72-4DEC-A76B-3A5A3345B25A}" type="slidenum">
              <a:rPr lang="en-GB" smtClean="0">
                <a:solidFill>
                  <a:prstClr val="black">
                    <a:tint val="75000"/>
                  </a:prstClr>
                </a:solidFill>
                <a:cs typeface="Arial" panose="020B0604020202020204" pitchFamily="34" charset="0"/>
              </a:rPr>
              <a:pPr defTabSz="685800"/>
              <a:t>‹#›</a:t>
            </a:fld>
            <a:endParaRPr lang="en-GB">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350748586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3"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3" y="982134"/>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2"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defTabSz="685800"/>
            <a:fld id="{927F0239-5A33-4FAB-B426-1C5BE62D1A86}" type="datetime1">
              <a:rPr lang="en-GB" smtClean="0">
                <a:solidFill>
                  <a:prstClr val="black"/>
                </a:solidFill>
                <a:cs typeface="Arial" panose="020B0604020202020204" pitchFamily="34" charset="0"/>
              </a:rPr>
              <a:t>22/09/2019</a:t>
            </a:fld>
            <a:endParaRPr lang="en-GB">
              <a:solidFill>
                <a:prstClr val="black"/>
              </a:solidFill>
              <a:cs typeface="Arial" panose="020B0604020202020204" pitchFamily="34" charset="0"/>
            </a:endParaRPr>
          </a:p>
        </p:txBody>
      </p:sp>
      <p:sp>
        <p:nvSpPr>
          <p:cNvPr id="5" name="Footer Placeholder 4"/>
          <p:cNvSpPr>
            <a:spLocks noGrp="1"/>
          </p:cNvSpPr>
          <p:nvPr>
            <p:ph type="ftr" sz="quarter" idx="3"/>
          </p:nvPr>
        </p:nvSpPr>
        <p:spPr>
          <a:xfrm>
            <a:off x="1295402" y="5969000"/>
            <a:ext cx="7305900" cy="27940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pPr defTabSz="685800"/>
            <a:r>
              <a:rPr lang="en-GB" smtClean="0">
                <a:solidFill>
                  <a:prstClr val="black"/>
                </a:solidFill>
                <a:cs typeface="Arial" panose="020B0604020202020204" pitchFamily="34" charset="0"/>
              </a:rPr>
              <a:t>MET451: AVIATION METEOROLOGY</a:t>
            </a:r>
            <a:endParaRPr lang="en-GB">
              <a:solidFill>
                <a:prstClr val="black"/>
              </a:solidFill>
              <a:cs typeface="Arial" panose="020B0604020202020204" pitchFamily="34" charset="0"/>
            </a:endParaRPr>
          </a:p>
        </p:txBody>
      </p:sp>
      <p:sp>
        <p:nvSpPr>
          <p:cNvPr id="6" name="Slide Number Placeholder 5"/>
          <p:cNvSpPr>
            <a:spLocks noGrp="1"/>
          </p:cNvSpPr>
          <p:nvPr>
            <p:ph type="sldNum" sz="quarter" idx="4"/>
          </p:nvPr>
        </p:nvSpPr>
        <p:spPr>
          <a:xfrm>
            <a:off x="10353902" y="5969000"/>
            <a:ext cx="542697" cy="27940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defTabSz="685800"/>
            <a:fld id="{46CBDAFF-6F72-4DEC-A76B-3A5A3345B25A}" type="slidenum">
              <a:rPr lang="en-GB" smtClean="0">
                <a:solidFill>
                  <a:prstClr val="black"/>
                </a:solidFill>
                <a:cs typeface="Arial" panose="020B0604020202020204" pitchFamily="34" charset="0"/>
              </a:rPr>
              <a:pPr defTabSz="685800"/>
              <a:t>‹#›</a:t>
            </a:fld>
            <a:endParaRPr lang="en-GB">
              <a:solidFill>
                <a:prstClr val="black"/>
              </a:solidFill>
              <a:cs typeface="Arial" panose="020B0604020202020204" pitchFamily="34" charset="0"/>
            </a:endParaRPr>
          </a:p>
        </p:txBody>
      </p:sp>
    </p:spTree>
    <p:extLst>
      <p:ext uri="{BB962C8B-B14F-4D97-AF65-F5344CB8AC3E}">
        <p14:creationId xmlns:p14="http://schemas.microsoft.com/office/powerpoint/2010/main" val="16701671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hd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3660DBD9-BAA9-4222-9EC3-38A0D9E3C753}" type="datetime1">
              <a:rPr lang="en-GB" smtClean="0">
                <a:solidFill>
                  <a:prstClr val="black">
                    <a:tint val="75000"/>
                  </a:prstClr>
                </a:solidFill>
                <a:cs typeface="Arial" panose="020B0604020202020204" pitchFamily="34" charset="0"/>
              </a:rPr>
              <a:t>22/09/2019</a:t>
            </a:fld>
            <a:endParaRPr lang="en-GB">
              <a:solidFill>
                <a:prstClr val="black">
                  <a:tint val="75000"/>
                </a:prstClr>
              </a:solidFill>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r>
              <a:rPr lang="en-GB" smtClean="0">
                <a:solidFill>
                  <a:prstClr val="black">
                    <a:tint val="75000"/>
                  </a:prstClr>
                </a:solidFill>
                <a:cs typeface="Arial" panose="020B0604020202020204" pitchFamily="34" charset="0"/>
              </a:rPr>
              <a:t>MET451: AVIATION METEOROLOGY</a:t>
            </a:r>
            <a:endParaRPr lang="en-GB">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46CBDAFF-6F72-4DEC-A76B-3A5A3345B25A}" type="slidenum">
              <a:rPr lang="en-GB" smtClean="0">
                <a:solidFill>
                  <a:prstClr val="black">
                    <a:tint val="75000"/>
                  </a:prstClr>
                </a:solidFill>
                <a:cs typeface="Arial" panose="020B0604020202020204" pitchFamily="34" charset="0"/>
              </a:rPr>
              <a:pPr defTabSz="685800"/>
              <a:t>‹#›</a:t>
            </a:fld>
            <a:endParaRPr lang="en-GB">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5184572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mailjeff.jay8845@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jpg"/><Relationship Id="rId7" Type="http://schemas.openxmlformats.org/officeDocument/2006/relationships/image" Target="../media/image29.webp"/><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8.webp"/><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webp"/><Relationship Id="rId1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36/1097-8542.013300"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5"/>
          <p:cNvSpPr>
            <a:spLocks noGrp="1"/>
          </p:cNvSpPr>
          <p:nvPr>
            <p:ph type="subTitle" idx="1"/>
          </p:nvPr>
        </p:nvSpPr>
        <p:spPr>
          <a:xfrm>
            <a:off x="1476704" y="3314759"/>
            <a:ext cx="9144000" cy="1572552"/>
          </a:xfrm>
        </p:spPr>
        <p:txBody>
          <a:bodyPr>
            <a:normAutofit/>
          </a:bodyPr>
          <a:lstStyle/>
          <a:p>
            <a:pPr lvl="0"/>
            <a:r>
              <a:rPr lang="en-US" sz="3600" dirty="0" smtClean="0"/>
              <a:t>Jeffrey N. A. Aryee  (PhD)</a:t>
            </a:r>
            <a:endParaRPr lang="en-US" dirty="0" smtClean="0"/>
          </a:p>
          <a:p>
            <a:pPr lvl="0"/>
            <a:r>
              <a:rPr lang="en-US" i="1" dirty="0" smtClean="0"/>
              <a:t>Meteorology &amp; Climate Science Programme</a:t>
            </a:r>
          </a:p>
          <a:p>
            <a:pPr lvl="0"/>
            <a:r>
              <a:rPr lang="en-US" i="1" dirty="0" smtClean="0"/>
              <a:t>Department of Physics, KNUST, Ghana</a:t>
            </a:r>
            <a:endParaRPr lang="en-US" i="1" dirty="0"/>
          </a:p>
        </p:txBody>
      </p:sp>
      <p:sp>
        <p:nvSpPr>
          <p:cNvPr id="18" name="Title 1"/>
          <p:cNvSpPr txBox="1">
            <a:spLocks/>
          </p:cNvSpPr>
          <p:nvPr/>
        </p:nvSpPr>
        <p:spPr>
          <a:xfrm>
            <a:off x="493690" y="206059"/>
            <a:ext cx="11204620" cy="2332189"/>
          </a:xfrm>
          <a:prstGeom prst="rect">
            <a:avLst/>
          </a:prstGeom>
          <a:solidFill>
            <a:schemeClr val="accent3">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F0000"/>
                </a:solidFill>
                <a:latin typeface="Arial Black" panose="020B0A04020102020204" pitchFamily="34" charset="0"/>
              </a:rPr>
              <a:t>MET 451: Aviation Meteorology</a:t>
            </a:r>
          </a:p>
          <a:p>
            <a:pPr algn="ctr"/>
            <a:r>
              <a:rPr lang="en-US" sz="3200" b="1" dirty="0">
                <a:solidFill>
                  <a:srgbClr val="FF0000"/>
                </a:solidFill>
                <a:latin typeface="Arial Black" panose="020B0A04020102020204" pitchFamily="34" charset="0"/>
              </a:rPr>
              <a:t>(3 Credit Hours)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45" y="5812414"/>
            <a:ext cx="1179607" cy="656823"/>
          </a:xfrm>
          <a:prstGeom prst="rect">
            <a:avLst/>
          </a:prstGeom>
        </p:spPr>
      </p:pic>
      <p:sp>
        <p:nvSpPr>
          <p:cNvPr id="22" name="Subtitle 15"/>
          <p:cNvSpPr txBox="1">
            <a:spLocks/>
          </p:cNvSpPr>
          <p:nvPr/>
        </p:nvSpPr>
        <p:spPr>
          <a:xfrm>
            <a:off x="835698" y="5486398"/>
            <a:ext cx="9144000" cy="9699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i="1" dirty="0"/>
              <a:t>e</a:t>
            </a:r>
            <a:r>
              <a:rPr lang="en-US" i="1" dirty="0" smtClean="0"/>
              <a:t>-mail:</a:t>
            </a:r>
            <a:r>
              <a:rPr lang="en-US" dirty="0" smtClean="0"/>
              <a:t>		</a:t>
            </a:r>
            <a:r>
              <a:rPr lang="en-US" dirty="0" smtClean="0">
                <a:hlinkClick r:id="rId4"/>
              </a:rPr>
              <a:t>jeff.jay8845@gmail.com</a:t>
            </a:r>
            <a:endParaRPr lang="en-US" b="1" dirty="0" smtClean="0"/>
          </a:p>
          <a:p>
            <a:pPr algn="l"/>
            <a:r>
              <a:rPr lang="en-US" b="1" dirty="0" smtClean="0"/>
              <a:t>		</a:t>
            </a:r>
            <a:r>
              <a:rPr lang="en-US" b="1" dirty="0"/>
              <a:t>https://github.com/jeffjay88/Aviation-Meteorology</a:t>
            </a:r>
            <a:endParaRPr lang="en-US" dirty="0"/>
          </a:p>
        </p:txBody>
      </p:sp>
    </p:spTree>
    <p:extLst>
      <p:ext uri="{BB962C8B-B14F-4D97-AF65-F5344CB8AC3E}">
        <p14:creationId xmlns:p14="http://schemas.microsoft.com/office/powerpoint/2010/main" val="9932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84922" y="6447793"/>
            <a:ext cx="2743200" cy="365125"/>
          </a:xfrm>
        </p:spPr>
        <p:txBody>
          <a:bodyPr/>
          <a:lstStyle/>
          <a:p>
            <a:fld id="{46CBDAFF-6F72-4DEC-A76B-3A5A3345B25A}" type="slidenum">
              <a:rPr lang="en-GB" smtClean="0">
                <a:solidFill>
                  <a:prstClr val="black">
                    <a:tint val="75000"/>
                  </a:prstClr>
                </a:solidFill>
              </a:rPr>
              <a:pPr/>
              <a:t>10</a:t>
            </a:fld>
            <a:endParaRPr lang="en-GB" dirty="0">
              <a:solidFill>
                <a:prstClr val="black">
                  <a:tint val="75000"/>
                </a:prst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084" y="781879"/>
            <a:ext cx="4011816" cy="2825464"/>
          </a:xfrm>
          <a:prstGeom prst="rect">
            <a:avLst/>
          </a:prstGeom>
        </p:spPr>
      </p:pic>
      <p:sp>
        <p:nvSpPr>
          <p:cNvPr id="3" name="Rectangle 2"/>
          <p:cNvSpPr/>
          <p:nvPr/>
        </p:nvSpPr>
        <p:spPr>
          <a:xfrm>
            <a:off x="172278" y="89709"/>
            <a:ext cx="7779026" cy="4678204"/>
          </a:xfrm>
          <a:prstGeom prst="rect">
            <a:avLst/>
          </a:prstGeom>
        </p:spPr>
        <p:txBody>
          <a:bodyPr wrap="square">
            <a:spAutoFit/>
          </a:bodyPr>
          <a:lstStyle/>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Alternate aerodrome: </a:t>
            </a:r>
            <a:r>
              <a:rPr lang="en-GB" sz="2000" dirty="0">
                <a:solidFill>
                  <a:srgbClr val="000000"/>
                </a:solidFill>
                <a:latin typeface="Arial" panose="020B0604020202020204" pitchFamily="34" charset="0"/>
                <a:cs typeface="Arial" panose="020B0604020202020204" pitchFamily="34" charset="0"/>
              </a:rPr>
              <a:t>An aerodrome to which an aircraft may proceed when it becomes either impossible or inadvisable to land at the aerodrome of intended landing. Alternate aerodromes include the following:</a:t>
            </a:r>
          </a:p>
          <a:p>
            <a:pPr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marL="742950" lvl="1" indent="-285750" defTabSz="457200" eaLnBrk="0" fontAlgn="base" hangingPunct="0">
              <a:spcBef>
                <a:spcPct val="0"/>
              </a:spcBef>
              <a:spcAft>
                <a:spcPct val="0"/>
              </a:spcAft>
              <a:buFont typeface="Wingdings" panose="05000000000000000000" pitchFamily="2" charset="2"/>
              <a:buChar char="§"/>
            </a:pPr>
            <a:r>
              <a:rPr lang="en-GB" b="1" dirty="0">
                <a:solidFill>
                  <a:srgbClr val="000000"/>
                </a:solidFill>
                <a:latin typeface="Arial" panose="020B0604020202020204" pitchFamily="34" charset="0"/>
                <a:cs typeface="Arial" panose="020B0604020202020204" pitchFamily="34" charset="0"/>
              </a:rPr>
              <a:t>Take-off alternate:</a:t>
            </a:r>
            <a:r>
              <a:rPr lang="en-GB" dirty="0">
                <a:solidFill>
                  <a:srgbClr val="000000"/>
                </a:solidFill>
                <a:latin typeface="Arial" panose="020B0604020202020204" pitchFamily="34" charset="0"/>
                <a:cs typeface="Arial" panose="020B0604020202020204" pitchFamily="34" charset="0"/>
              </a:rPr>
              <a:t> An alternate aerodrome at which an aircraft can land shall this become necessary shortly after take-off and it is not possible to use the aerodrome of departure.</a:t>
            </a:r>
          </a:p>
          <a:p>
            <a:pPr marL="742950" lvl="1" indent="-285750" defTabSz="457200" eaLnBrk="0" fontAlgn="base" hangingPunct="0">
              <a:spcBef>
                <a:spcPct val="0"/>
              </a:spcBef>
              <a:spcAft>
                <a:spcPct val="0"/>
              </a:spcAft>
              <a:buFont typeface="Wingdings" panose="05000000000000000000" pitchFamily="2" charset="2"/>
              <a:buChar char="§"/>
            </a:pPr>
            <a:endParaRPr lang="en-GB" dirty="0">
              <a:solidFill>
                <a:srgbClr val="000000"/>
              </a:solidFill>
              <a:latin typeface="Arial" panose="020B0604020202020204" pitchFamily="34" charset="0"/>
              <a:cs typeface="Arial" panose="020B0604020202020204" pitchFamily="34" charset="0"/>
            </a:endParaRPr>
          </a:p>
          <a:p>
            <a:pPr marL="742950" lvl="1" indent="-285750" defTabSz="457200" eaLnBrk="0" fontAlgn="base" hangingPunct="0">
              <a:spcBef>
                <a:spcPct val="0"/>
              </a:spcBef>
              <a:spcAft>
                <a:spcPct val="0"/>
              </a:spcAft>
              <a:buFont typeface="Wingdings" panose="05000000000000000000" pitchFamily="2" charset="2"/>
              <a:buChar char="§"/>
            </a:pPr>
            <a:r>
              <a:rPr lang="en-GB" b="1" dirty="0">
                <a:solidFill>
                  <a:srgbClr val="000000"/>
                </a:solidFill>
                <a:latin typeface="Arial" panose="020B0604020202020204" pitchFamily="34" charset="0"/>
                <a:cs typeface="Arial" panose="020B0604020202020204" pitchFamily="34" charset="0"/>
              </a:rPr>
              <a:t>En-route alternate:</a:t>
            </a:r>
            <a:r>
              <a:rPr lang="en-GB" dirty="0">
                <a:solidFill>
                  <a:srgbClr val="000000"/>
                </a:solidFill>
                <a:latin typeface="Arial" panose="020B0604020202020204" pitchFamily="34" charset="0"/>
                <a:cs typeface="Arial" panose="020B0604020202020204" pitchFamily="34" charset="0"/>
              </a:rPr>
              <a:t> An aerodrome at which an aircraft would be able to land after experiencing an abnormal or emergency condition while en route.</a:t>
            </a:r>
          </a:p>
          <a:p>
            <a:pPr marL="742950" lvl="1" indent="-285750" defTabSz="457200" eaLnBrk="0" fontAlgn="base" hangingPunct="0">
              <a:spcBef>
                <a:spcPct val="0"/>
              </a:spcBef>
              <a:spcAft>
                <a:spcPct val="0"/>
              </a:spcAft>
              <a:buFont typeface="Wingdings" panose="05000000000000000000" pitchFamily="2" charset="2"/>
              <a:buChar char="§"/>
            </a:pPr>
            <a:endParaRPr lang="en-GB" dirty="0">
              <a:solidFill>
                <a:srgbClr val="000000"/>
              </a:solidFill>
              <a:latin typeface="Arial" panose="020B0604020202020204" pitchFamily="34" charset="0"/>
              <a:cs typeface="Arial" panose="020B0604020202020204" pitchFamily="34" charset="0"/>
            </a:endParaRPr>
          </a:p>
          <a:p>
            <a:pPr marL="742950" lvl="1" indent="-285750" defTabSz="457200" eaLnBrk="0" fontAlgn="base" hangingPunct="0">
              <a:spcBef>
                <a:spcPct val="0"/>
              </a:spcBef>
              <a:spcAft>
                <a:spcPct val="0"/>
              </a:spcAft>
              <a:buFont typeface="Wingdings" panose="05000000000000000000" pitchFamily="2" charset="2"/>
              <a:buChar char="§"/>
            </a:pPr>
            <a:r>
              <a:rPr lang="en-GB" b="1" dirty="0">
                <a:solidFill>
                  <a:srgbClr val="000000"/>
                </a:solidFill>
                <a:latin typeface="Arial" panose="020B0604020202020204" pitchFamily="34" charset="0"/>
                <a:cs typeface="Arial" panose="020B0604020202020204" pitchFamily="34" charset="0"/>
              </a:rPr>
              <a:t>Destination alternate:</a:t>
            </a:r>
            <a:r>
              <a:rPr lang="en-GB" dirty="0">
                <a:solidFill>
                  <a:srgbClr val="000000"/>
                </a:solidFill>
                <a:latin typeface="Arial" panose="020B0604020202020204" pitchFamily="34" charset="0"/>
                <a:cs typeface="Arial" panose="020B0604020202020204" pitchFamily="34" charset="0"/>
              </a:rPr>
              <a:t> An alternate aerodrome to which an aircraft may proceed shall it become impossible or inadvisable to land at the aerodrome of intended landing.</a:t>
            </a:r>
          </a:p>
        </p:txBody>
      </p:sp>
      <p:sp>
        <p:nvSpPr>
          <p:cNvPr id="5" name="Rectangle 4"/>
          <p:cNvSpPr/>
          <p:nvPr/>
        </p:nvSpPr>
        <p:spPr>
          <a:xfrm>
            <a:off x="251792" y="5092391"/>
            <a:ext cx="11190800" cy="1323439"/>
          </a:xfrm>
          <a:prstGeom prst="rect">
            <a:avLst/>
          </a:prstGeom>
        </p:spPr>
        <p:txBody>
          <a:bodyPr wrap="square">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Altitude: </a:t>
            </a:r>
            <a:r>
              <a:rPr lang="en-GB" sz="2000" dirty="0">
                <a:solidFill>
                  <a:srgbClr val="000000"/>
                </a:solidFill>
                <a:latin typeface="Arial" panose="020B0604020202020204" pitchFamily="34" charset="0"/>
                <a:cs typeface="Arial" panose="020B0604020202020204" pitchFamily="34" charset="0"/>
              </a:rPr>
              <a:t>The vertical distance of a level or an object from mean sea level (MSL).</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Aeronautical meteorological station</a:t>
            </a:r>
            <a:r>
              <a:rPr lang="en-GB" sz="2000" dirty="0">
                <a:solidFill>
                  <a:srgbClr val="000000"/>
                </a:solidFill>
                <a:latin typeface="Arial" panose="020B0604020202020204" pitchFamily="34" charset="0"/>
                <a:cs typeface="Arial" panose="020B0604020202020204" pitchFamily="34" charset="0"/>
              </a:rPr>
              <a:t>: A station designated to make observations and meteorological reports for use in air navigation.</a:t>
            </a:r>
          </a:p>
        </p:txBody>
      </p:sp>
    </p:spTree>
    <p:extLst>
      <p:ext uri="{BB962C8B-B14F-4D97-AF65-F5344CB8AC3E}">
        <p14:creationId xmlns:p14="http://schemas.microsoft.com/office/powerpoint/2010/main" val="42303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84922" y="6447793"/>
            <a:ext cx="2743200" cy="365125"/>
          </a:xfrm>
        </p:spPr>
        <p:txBody>
          <a:bodyPr/>
          <a:lstStyle/>
          <a:p>
            <a:fld id="{46CBDAFF-6F72-4DEC-A76B-3A5A3345B25A}" type="slidenum">
              <a:rPr lang="en-GB" smtClean="0">
                <a:solidFill>
                  <a:prstClr val="black">
                    <a:tint val="75000"/>
                  </a:prstClr>
                </a:solidFill>
              </a:rPr>
              <a:pPr/>
              <a:t>11</a:t>
            </a:fld>
            <a:endParaRPr lang="en-GB" dirty="0">
              <a:solidFill>
                <a:prstClr val="black">
                  <a:tint val="75000"/>
                </a:prstClr>
              </a:solidFill>
            </a:endParaRPr>
          </a:p>
        </p:txBody>
      </p:sp>
      <p:sp>
        <p:nvSpPr>
          <p:cNvPr id="2" name="Rectangle 1"/>
          <p:cNvSpPr/>
          <p:nvPr/>
        </p:nvSpPr>
        <p:spPr>
          <a:xfrm>
            <a:off x="132521" y="204115"/>
            <a:ext cx="11754679" cy="2862322"/>
          </a:xfrm>
          <a:prstGeom prst="rect">
            <a:avLst/>
          </a:prstGeom>
        </p:spPr>
        <p:txBody>
          <a:bodyPr wrap="square">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Approach control unit: </a:t>
            </a:r>
            <a:r>
              <a:rPr lang="en-GB" sz="2000" dirty="0">
                <a:solidFill>
                  <a:srgbClr val="000000"/>
                </a:solidFill>
                <a:latin typeface="Arial" panose="020B0604020202020204" pitchFamily="34" charset="0"/>
                <a:cs typeface="Arial" panose="020B0604020202020204" pitchFamily="34" charset="0"/>
              </a:rPr>
              <a:t>A unit established to provide air traffic control service to controlled flights arriving at, or departing from, one or more aerodromes.</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Control area:</a:t>
            </a:r>
            <a:r>
              <a:rPr lang="en-GB" sz="2000" dirty="0">
                <a:solidFill>
                  <a:srgbClr val="000000"/>
                </a:solidFill>
                <a:latin typeface="Arial" panose="020B0604020202020204" pitchFamily="34" charset="0"/>
                <a:cs typeface="Arial" panose="020B0604020202020204" pitchFamily="34" charset="0"/>
              </a:rPr>
              <a:t> A controlled airspace extending upwards from a specified limit above the earth.</a:t>
            </a:r>
          </a:p>
          <a:p>
            <a:pPr algn="just" defTabSz="457200" eaLnBrk="0" fontAlgn="base" hangingPunct="0">
              <a:spcBef>
                <a:spcPct val="0"/>
              </a:spcBef>
              <a:spcAft>
                <a:spcPct val="0"/>
              </a:spcAft>
            </a:pPr>
            <a:endParaRPr lang="en-GB" sz="2000" b="1"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Cruising level:</a:t>
            </a:r>
            <a:r>
              <a:rPr lang="en-GB" sz="2000" dirty="0">
                <a:solidFill>
                  <a:srgbClr val="000000"/>
                </a:solidFill>
                <a:latin typeface="Arial" panose="020B0604020202020204" pitchFamily="34" charset="0"/>
                <a:cs typeface="Arial" panose="020B0604020202020204" pitchFamily="34" charset="0"/>
              </a:rPr>
              <a:t> A level maintained during a significant portion of a flight.</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latin typeface="Arial" panose="020B0604020202020204" pitchFamily="34" charset="0"/>
                <a:cs typeface="Arial" panose="020B0604020202020204" pitchFamily="34" charset="0"/>
              </a:rPr>
              <a:t>Tarmac Delay/ Hold</a:t>
            </a:r>
            <a:r>
              <a:rPr lang="en-GB" sz="2000" dirty="0">
                <a:latin typeface="Arial" panose="020B0604020202020204" pitchFamily="34" charset="0"/>
                <a:cs typeface="Arial" panose="020B0604020202020204" pitchFamily="34" charset="0"/>
              </a:rPr>
              <a:t>: The holding of an aircraft on the ground either before departure or after landing with no opportunity for its passengers to </a:t>
            </a:r>
            <a:r>
              <a:rPr lang="en-GB" sz="2000" dirty="0" smtClean="0">
                <a:latin typeface="Arial" panose="020B0604020202020204" pitchFamily="34" charset="0"/>
                <a:cs typeface="Arial" panose="020B0604020202020204" pitchFamily="34" charset="0"/>
              </a:rPr>
              <a:t>deplane.</a:t>
            </a:r>
            <a:endParaRPr lang="en-GB" sz="2000"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138487" y="3334951"/>
            <a:ext cx="7674523" cy="1938992"/>
          </a:xfrm>
          <a:prstGeom prst="rect">
            <a:avLst/>
          </a:prstGeom>
        </p:spPr>
        <p:txBody>
          <a:bodyPr wrap="square">
            <a:spAutoFit/>
          </a:bodyPr>
          <a:lstStyle/>
          <a:p>
            <a:r>
              <a:rPr lang="en-GB" sz="2000" b="1" dirty="0">
                <a:latin typeface="Arial" panose="020B0604020202020204" pitchFamily="34" charset="0"/>
                <a:cs typeface="Arial" panose="020B0604020202020204" pitchFamily="34" charset="0"/>
              </a:rPr>
              <a:t>Precision approach path indicator</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PAPI</a:t>
            </a:r>
            <a:r>
              <a:rPr lang="en-GB" sz="2000" dirty="0">
                <a:latin typeface="Arial" panose="020B0604020202020204" pitchFamily="34" charset="0"/>
                <a:cs typeface="Arial" panose="020B0604020202020204" pitchFamily="34" charset="0"/>
              </a:rPr>
              <a:t>) is a visual aid that provides guidance information for pilots to acquire and maintain the correct approach (in the vertical plane) to an aerodrome. It is generally located on the left-hand side of the runway approximately 300 meters beyond the landing threshold of the runway. </a:t>
            </a:r>
          </a:p>
        </p:txBody>
      </p:sp>
      <p:sp>
        <p:nvSpPr>
          <p:cNvPr id="7" name="Rectangle 6"/>
          <p:cNvSpPr/>
          <p:nvPr/>
        </p:nvSpPr>
        <p:spPr>
          <a:xfrm>
            <a:off x="132521" y="5493598"/>
            <a:ext cx="7116418" cy="1015663"/>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The </a:t>
            </a:r>
            <a:r>
              <a:rPr lang="en-GB" sz="2000" b="1" dirty="0">
                <a:latin typeface="Arial" panose="020B0604020202020204" pitchFamily="34" charset="0"/>
                <a:cs typeface="Arial" panose="020B0604020202020204" pitchFamily="34" charset="0"/>
              </a:rPr>
              <a:t>visual approach slope indicator</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VASI</a:t>
            </a:r>
            <a:r>
              <a:rPr lang="en-GB" sz="2000" dirty="0">
                <a:latin typeface="Arial" panose="020B0604020202020204" pitchFamily="34" charset="0"/>
                <a:cs typeface="Arial" panose="020B0604020202020204" pitchFamily="34" charset="0"/>
              </a:rPr>
              <a:t>) is a system of lights on the side of an airport runway threshold that provides visual descent guidance information during approach. </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29" y="4015409"/>
            <a:ext cx="4189649" cy="2570921"/>
          </a:xfrm>
          <a:prstGeom prst="rect">
            <a:avLst/>
          </a:prstGeom>
        </p:spPr>
      </p:pic>
      <p:grpSp>
        <p:nvGrpSpPr>
          <p:cNvPr id="10" name="Group 9"/>
          <p:cNvGrpSpPr/>
          <p:nvPr/>
        </p:nvGrpSpPr>
        <p:grpSpPr>
          <a:xfrm>
            <a:off x="7647765" y="3986725"/>
            <a:ext cx="4544235" cy="2570921"/>
            <a:chOff x="7952565" y="3419061"/>
            <a:chExt cx="4239435" cy="2570921"/>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2565" y="3490820"/>
              <a:ext cx="4239435" cy="2499162"/>
            </a:xfrm>
            <a:prstGeom prst="rect">
              <a:avLst/>
            </a:prstGeom>
          </p:spPr>
        </p:pic>
        <p:sp>
          <p:nvSpPr>
            <p:cNvPr id="12" name="Rectangle 11"/>
            <p:cNvSpPr/>
            <p:nvPr/>
          </p:nvSpPr>
          <p:spPr bwMode="auto">
            <a:xfrm>
              <a:off x="11105323" y="3419061"/>
              <a:ext cx="1033669" cy="1881808"/>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8670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84922" y="6447793"/>
            <a:ext cx="2743200" cy="365125"/>
          </a:xfrm>
        </p:spPr>
        <p:txBody>
          <a:bodyPr/>
          <a:lstStyle/>
          <a:p>
            <a:fld id="{46CBDAFF-6F72-4DEC-A76B-3A5A3345B25A}" type="slidenum">
              <a:rPr lang="en-GB" smtClean="0">
                <a:solidFill>
                  <a:prstClr val="black">
                    <a:tint val="75000"/>
                  </a:prstClr>
                </a:solidFill>
              </a:rPr>
              <a:pPr/>
              <a:t>12</a:t>
            </a:fld>
            <a:endParaRPr lang="en-GB" dirty="0">
              <a:solidFill>
                <a:prstClr val="black">
                  <a:tint val="75000"/>
                </a:prst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430" y="170338"/>
            <a:ext cx="6015446" cy="4317016"/>
          </a:xfrm>
          <a:prstGeom prst="rect">
            <a:avLst/>
          </a:prstGeom>
        </p:spPr>
      </p:pic>
      <p:sp>
        <p:nvSpPr>
          <p:cNvPr id="7" name="Rectangle 6"/>
          <p:cNvSpPr/>
          <p:nvPr/>
        </p:nvSpPr>
        <p:spPr>
          <a:xfrm>
            <a:off x="142663" y="170337"/>
            <a:ext cx="5735623" cy="4708981"/>
          </a:xfrm>
          <a:prstGeom prst="rect">
            <a:avLst/>
          </a:prstGeom>
        </p:spPr>
        <p:txBody>
          <a:bodyPr wrap="square">
            <a:spAutoFit/>
          </a:bodyPr>
          <a:lstStyle/>
          <a:p>
            <a:pPr algn="just" defTabSz="457200" eaLnBrk="0" fontAlgn="base" hangingPunct="0">
              <a:spcBef>
                <a:spcPct val="0"/>
              </a:spcBef>
              <a:spcAft>
                <a:spcPct val="0"/>
              </a:spcAft>
            </a:pPr>
            <a:r>
              <a:rPr lang="en-GB" sz="2000" b="1" dirty="0" smtClean="0">
                <a:solidFill>
                  <a:srgbClr val="000000"/>
                </a:solidFill>
                <a:latin typeface="Arial" panose="020B0604020202020204" pitchFamily="34" charset="0"/>
                <a:cs typeface="Arial" panose="020B0604020202020204" pitchFamily="34" charset="0"/>
              </a:rPr>
              <a:t>Runway</a:t>
            </a:r>
            <a:r>
              <a:rPr lang="en-GB" sz="2000" b="1" dirty="0">
                <a:solidFill>
                  <a:srgbClr val="000000"/>
                </a:solidFill>
                <a:latin typeface="Arial" panose="020B0604020202020204" pitchFamily="34" charset="0"/>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A defined rectangular area on a land aerodrome prepared for the landing and take-off of aircraft.</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Runway visual range (RVR):</a:t>
            </a:r>
            <a:r>
              <a:rPr lang="en-GB" sz="2000" dirty="0">
                <a:solidFill>
                  <a:srgbClr val="000000"/>
                </a:solidFill>
                <a:latin typeface="Arial" panose="020B0604020202020204" pitchFamily="34" charset="0"/>
                <a:cs typeface="Arial" panose="020B0604020202020204" pitchFamily="34" charset="0"/>
              </a:rPr>
              <a:t> The range over which the pilot of an aircraft on the centre line of a runway can see the runway surface markings or the lights delineating the runway or identifying its centre line.</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SIGMET information:</a:t>
            </a:r>
            <a:r>
              <a:rPr lang="en-GB" sz="2000" dirty="0">
                <a:solidFill>
                  <a:srgbClr val="000000"/>
                </a:solidFill>
                <a:latin typeface="Arial" panose="020B0604020202020204" pitchFamily="34" charset="0"/>
                <a:cs typeface="Arial" panose="020B0604020202020204" pitchFamily="34" charset="0"/>
              </a:rPr>
              <a:t> Information issued by a meteorological watch office concerning the occurrence or expected occurrence of specified en-route weather phenomena, which may affect the safety of aircraft operations.</a:t>
            </a:r>
          </a:p>
        </p:txBody>
      </p:sp>
      <p:sp>
        <p:nvSpPr>
          <p:cNvPr id="2" name="Rectangle 1"/>
          <p:cNvSpPr/>
          <p:nvPr/>
        </p:nvSpPr>
        <p:spPr>
          <a:xfrm>
            <a:off x="142662" y="5038342"/>
            <a:ext cx="11957213" cy="1631216"/>
          </a:xfrm>
          <a:prstGeom prst="rect">
            <a:avLst/>
          </a:prstGeom>
        </p:spPr>
        <p:txBody>
          <a:bodyPr wrap="square">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Prognostic chart: </a:t>
            </a:r>
            <a:r>
              <a:rPr lang="en-GB" sz="2000" dirty="0">
                <a:solidFill>
                  <a:srgbClr val="000000"/>
                </a:solidFill>
                <a:latin typeface="Arial" panose="020B0604020202020204" pitchFamily="34" charset="0"/>
                <a:cs typeface="Arial" panose="020B0604020202020204" pitchFamily="34" charset="0"/>
              </a:rPr>
              <a:t>A forecast of a specified meteorological element(s) for a specified time or period and a specified surface or portion of airspace, depicted graphically on a chart.</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Quality management:</a:t>
            </a:r>
            <a:r>
              <a:rPr lang="en-GB" sz="2000" dirty="0">
                <a:solidFill>
                  <a:srgbClr val="000000"/>
                </a:solidFill>
                <a:latin typeface="Arial" panose="020B0604020202020204" pitchFamily="34" charset="0"/>
                <a:cs typeface="Arial" panose="020B0604020202020204" pitchFamily="34" charset="0"/>
              </a:rPr>
              <a:t> Coordinated activities to direct and control an organisation with regard to quality (ISO 9000).</a:t>
            </a:r>
          </a:p>
        </p:txBody>
      </p:sp>
    </p:spTree>
    <p:extLst>
      <p:ext uri="{BB962C8B-B14F-4D97-AF65-F5344CB8AC3E}">
        <p14:creationId xmlns:p14="http://schemas.microsoft.com/office/powerpoint/2010/main" val="22799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5" y="119535"/>
            <a:ext cx="10998926" cy="584775"/>
          </a:xfrm>
          <a:prstGeom prst="rect">
            <a:avLst/>
          </a:prstGeom>
        </p:spPr>
        <p:txBody>
          <a:bodyPr wrap="square">
            <a:spAutoFit/>
          </a:bodyPr>
          <a:lstStyle/>
          <a:p>
            <a:pPr defTabSz="457200" fontAlgn="base">
              <a:spcBef>
                <a:spcPct val="0"/>
              </a:spcBef>
              <a:spcAft>
                <a:spcPct val="0"/>
              </a:spcAft>
            </a:pPr>
            <a:r>
              <a:rPr lang="en-US" altLang="en-US" sz="3200" b="1" dirty="0" smtClean="0">
                <a:solidFill>
                  <a:srgbClr val="FF0000"/>
                </a:solidFill>
                <a:cs typeface="Arial" panose="020B0604020202020204" pitchFamily="34" charset="0"/>
              </a:rPr>
              <a:t>Schematic of an aerodrome</a:t>
            </a:r>
            <a:endParaRPr lang="en-US" altLang="en-US" sz="3200" b="1" dirty="0">
              <a:solidFill>
                <a:srgbClr val="FF0000"/>
              </a:solidFill>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59" y="741886"/>
            <a:ext cx="11625942" cy="5475208"/>
          </a:xfrm>
          <a:prstGeom prst="rect">
            <a:avLst/>
          </a:prstGeom>
        </p:spPr>
      </p:pic>
      <p:sp>
        <p:nvSpPr>
          <p:cNvPr id="6" name="TextBox 5"/>
          <p:cNvSpPr txBox="1"/>
          <p:nvPr/>
        </p:nvSpPr>
        <p:spPr>
          <a:xfrm>
            <a:off x="490331" y="6348296"/>
            <a:ext cx="4929808" cy="369332"/>
          </a:xfrm>
          <a:prstGeom prst="rect">
            <a:avLst/>
          </a:prstGeom>
          <a:noFill/>
        </p:spPr>
        <p:txBody>
          <a:bodyPr wrap="square" rtlCol="0">
            <a:spAutoFit/>
          </a:bodyPr>
          <a:lstStyle/>
          <a:p>
            <a:r>
              <a:rPr lang="en-GB" b="1" dirty="0" smtClean="0"/>
              <a:t>Courtesy: www.robertaehneit.de</a:t>
            </a:r>
            <a:endParaRPr lang="en-GB" b="1" dirty="0"/>
          </a:p>
        </p:txBody>
      </p:sp>
      <p:sp>
        <p:nvSpPr>
          <p:cNvPr id="7" name="Slide Number Placeholder 6"/>
          <p:cNvSpPr>
            <a:spLocks noGrp="1"/>
          </p:cNvSpPr>
          <p:nvPr>
            <p:ph type="sldNum" sz="quarter" idx="12"/>
          </p:nvPr>
        </p:nvSpPr>
        <p:spPr/>
        <p:txBody>
          <a:bodyPr/>
          <a:lstStyle/>
          <a:p>
            <a:pPr>
              <a:defRPr/>
            </a:pPr>
            <a:fld id="{6F6BDE20-F176-4A5B-8D03-50665C483F80}" type="slidenum">
              <a:rPr lang="en-GB" altLang="en-US" smtClean="0"/>
              <a:pPr>
                <a:defRPr/>
              </a:pPr>
              <a:t>13</a:t>
            </a:fld>
            <a:endParaRPr lang="en-GB" altLang="en-US"/>
          </a:p>
        </p:txBody>
      </p:sp>
      <p:sp>
        <p:nvSpPr>
          <p:cNvPr id="9"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325103735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362902" y="850303"/>
            <a:ext cx="5784036" cy="286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marL="342900" indent="-342900" defTabSz="457200" fontAlgn="base">
              <a:lnSpc>
                <a:spcPct val="150000"/>
              </a:lnSpc>
              <a:spcBef>
                <a:spcPct val="0"/>
              </a:spcBef>
              <a:spcAft>
                <a:spcPct val="0"/>
              </a:spcAft>
              <a:buClrTx/>
              <a:buFont typeface="Wingdings" panose="05000000000000000000" pitchFamily="2" charset="2"/>
              <a:buChar char="Ø"/>
            </a:pPr>
            <a:r>
              <a:rPr lang="en-US" altLang="en-US" sz="2400" dirty="0">
                <a:solidFill>
                  <a:srgbClr val="000000"/>
                </a:solidFill>
              </a:rPr>
              <a:t> The objective of meteorological service for international air navigation shall be to contribute towards the safety, regularity and efficiency of international air navigation. </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15750"/>
          <a:stretch/>
        </p:blipFill>
        <p:spPr>
          <a:xfrm>
            <a:off x="6064177" y="875211"/>
            <a:ext cx="5283065" cy="2728279"/>
          </a:xfrm>
          <a:prstGeom prst="rect">
            <a:avLst/>
          </a:prstGeom>
        </p:spPr>
      </p:pic>
      <p:sp>
        <p:nvSpPr>
          <p:cNvPr id="3" name="Rectangle 2"/>
          <p:cNvSpPr/>
          <p:nvPr/>
        </p:nvSpPr>
        <p:spPr>
          <a:xfrm>
            <a:off x="156754" y="119535"/>
            <a:ext cx="11573691" cy="553998"/>
          </a:xfrm>
          <a:prstGeom prst="rect">
            <a:avLst/>
          </a:prstGeom>
        </p:spPr>
        <p:txBody>
          <a:bodyPr wrap="square">
            <a:spAutoFit/>
          </a:bodyPr>
          <a:lstStyle/>
          <a:p>
            <a:pPr defTabSz="457200" fontAlgn="base">
              <a:spcBef>
                <a:spcPct val="0"/>
              </a:spcBef>
              <a:spcAft>
                <a:spcPct val="0"/>
              </a:spcAft>
            </a:pPr>
            <a:r>
              <a:rPr lang="en-US" altLang="en-US" sz="3000" b="1" dirty="0">
                <a:solidFill>
                  <a:srgbClr val="FF0000"/>
                </a:solidFill>
                <a:cs typeface="Arial" panose="020B0604020202020204" pitchFamily="34" charset="0"/>
              </a:rPr>
              <a:t>Objective, determination and provision of </a:t>
            </a:r>
            <a:r>
              <a:rPr lang="en-US" altLang="en-US" sz="3000" b="1" dirty="0" smtClean="0">
                <a:solidFill>
                  <a:srgbClr val="FF0000"/>
                </a:solidFill>
                <a:cs typeface="Arial" panose="020B0604020202020204" pitchFamily="34" charset="0"/>
              </a:rPr>
              <a:t>Aero-Meteorological Service </a:t>
            </a:r>
            <a:endParaRPr lang="en-US" altLang="en-US" sz="3000" b="1" dirty="0">
              <a:solidFill>
                <a:srgbClr val="FF0000"/>
              </a:solidFill>
              <a:cs typeface="Arial" panose="020B0604020202020204" pitchFamily="34" charset="0"/>
            </a:endParaRPr>
          </a:p>
        </p:txBody>
      </p:sp>
      <p:sp>
        <p:nvSpPr>
          <p:cNvPr id="4" name="Rectangle 3"/>
          <p:cNvSpPr/>
          <p:nvPr/>
        </p:nvSpPr>
        <p:spPr>
          <a:xfrm>
            <a:off x="362902" y="3915143"/>
            <a:ext cx="10984339" cy="2862322"/>
          </a:xfrm>
          <a:prstGeom prst="rect">
            <a:avLst/>
          </a:prstGeom>
        </p:spPr>
        <p:txBody>
          <a:bodyPr wrap="square">
            <a:spAutoFit/>
          </a:bodyPr>
          <a:lstStyle/>
          <a:p>
            <a:pPr algn="just" defTabSz="457200" fontAlgn="base">
              <a:lnSpc>
                <a:spcPct val="150000"/>
              </a:lnSpc>
              <a:spcBef>
                <a:spcPct val="0"/>
              </a:spcBef>
              <a:spcAft>
                <a:spcPct val="0"/>
              </a:spcAft>
              <a:buFont typeface="Wingdings" panose="05000000000000000000" pitchFamily="2" charset="2"/>
              <a:buChar char=""/>
            </a:pPr>
            <a:r>
              <a:rPr lang="en-US" altLang="en-US" sz="2400" dirty="0" smtClean="0">
                <a:solidFill>
                  <a:srgbClr val="000000"/>
                </a:solidFill>
                <a:cs typeface="Arial" panose="020B0604020202020204" pitchFamily="34" charset="0"/>
              </a:rPr>
              <a:t> This </a:t>
            </a:r>
            <a:r>
              <a:rPr lang="en-US" altLang="en-US" sz="2400" dirty="0">
                <a:solidFill>
                  <a:srgbClr val="000000"/>
                </a:solidFill>
                <a:cs typeface="Arial" panose="020B0604020202020204" pitchFamily="34" charset="0"/>
              </a:rPr>
              <a:t>objective shall be achieved by supplying the following users: operators, flight crew members, air traffic services units, search and rescue services units, airport managements and others concerned with the conduct or development of international air navigation, with the meteorological information necessary for the performance of their respective functions. </a:t>
            </a:r>
          </a:p>
        </p:txBody>
      </p:sp>
      <p:sp>
        <p:nvSpPr>
          <p:cNvPr id="5" name="Slide Number Placeholder 4"/>
          <p:cNvSpPr>
            <a:spLocks noGrp="1"/>
          </p:cNvSpPr>
          <p:nvPr>
            <p:ph type="sldNum" sz="quarter" idx="12"/>
          </p:nvPr>
        </p:nvSpPr>
        <p:spPr/>
        <p:txBody>
          <a:bodyPr/>
          <a:lstStyle/>
          <a:p>
            <a:pPr>
              <a:defRPr/>
            </a:pPr>
            <a:fld id="{6F6BDE20-F176-4A5B-8D03-50665C483F80}" type="slidenum">
              <a:rPr lang="en-GB" altLang="en-US" smtClean="0"/>
              <a:pPr>
                <a:defRPr/>
              </a:pPr>
              <a:t>14</a:t>
            </a:fld>
            <a:endParaRPr lang="en-GB" altLang="en-US"/>
          </a:p>
        </p:txBody>
      </p:sp>
      <p:sp>
        <p:nvSpPr>
          <p:cNvPr id="7" name="Footer Placeholder 1"/>
          <p:cNvSpPr>
            <a:spLocks noGrp="1"/>
          </p:cNvSpPr>
          <p:nvPr>
            <p:ph type="ftr" sz="quarter" idx="11"/>
          </p:nvPr>
        </p:nvSpPr>
        <p:spPr>
          <a:xfrm>
            <a:off x="4038600" y="6473919"/>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283186996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5172890" y="853104"/>
            <a:ext cx="6701245" cy="3418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lnSpc>
                <a:spcPct val="150000"/>
              </a:lnSpc>
              <a:spcBef>
                <a:spcPct val="0"/>
              </a:spcBef>
              <a:spcAft>
                <a:spcPct val="0"/>
              </a:spcAft>
              <a:buFont typeface="Wingdings" panose="05000000000000000000" pitchFamily="2" charset="2"/>
              <a:buChar char=""/>
            </a:pPr>
            <a:r>
              <a:rPr lang="en-US" altLang="en-US" sz="2400" dirty="0">
                <a:solidFill>
                  <a:srgbClr val="000000"/>
                </a:solidFill>
              </a:rPr>
              <a:t>Each Contracting State shall determine the meteorological service which it will provide to meet the needs of international air navigation over international waters and other areas which lie outside the territory of the State concerned in accordance with the provisions of ICAO Annex 3.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2" y="1001467"/>
            <a:ext cx="4497507" cy="3152572"/>
          </a:xfrm>
          <a:prstGeom prst="rect">
            <a:avLst/>
          </a:prstGeom>
        </p:spPr>
      </p:pic>
      <p:sp>
        <p:nvSpPr>
          <p:cNvPr id="4" name="Rectangle 3"/>
          <p:cNvSpPr/>
          <p:nvPr/>
        </p:nvSpPr>
        <p:spPr>
          <a:xfrm>
            <a:off x="283499" y="4437112"/>
            <a:ext cx="11590637" cy="1754326"/>
          </a:xfrm>
          <a:prstGeom prst="rect">
            <a:avLst/>
          </a:prstGeom>
        </p:spPr>
        <p:txBody>
          <a:bodyPr wrap="square">
            <a:spAutoFit/>
          </a:bodyPr>
          <a:lstStyle/>
          <a:p>
            <a:pPr algn="just" defTabSz="457200" fontAlgn="base">
              <a:lnSpc>
                <a:spcPct val="150000"/>
              </a:lnSpc>
              <a:spcBef>
                <a:spcPct val="0"/>
              </a:spcBef>
              <a:spcAft>
                <a:spcPct val="0"/>
              </a:spcAft>
              <a:buFont typeface="Wingdings" panose="05000000000000000000" pitchFamily="2" charset="2"/>
              <a:buChar char=""/>
            </a:pPr>
            <a:r>
              <a:rPr lang="en-US" altLang="en-US" sz="2400" dirty="0">
                <a:solidFill>
                  <a:srgbClr val="000000"/>
                </a:solidFill>
                <a:cs typeface="Arial" panose="020B0604020202020204" pitchFamily="34" charset="0"/>
              </a:rPr>
              <a:t>Each Contracting State shall ensure that the designated meteorological authority complies with the requirements of the World Meteorological Organization in respect of qualifications and training of meteorological personnel providing service for international air navigation. </a:t>
            </a:r>
          </a:p>
        </p:txBody>
      </p:sp>
      <p:sp>
        <p:nvSpPr>
          <p:cNvPr id="5" name="Rectangle 4"/>
          <p:cNvSpPr/>
          <p:nvPr/>
        </p:nvSpPr>
        <p:spPr>
          <a:xfrm>
            <a:off x="156755" y="119535"/>
            <a:ext cx="11717380" cy="553998"/>
          </a:xfrm>
          <a:prstGeom prst="rect">
            <a:avLst/>
          </a:prstGeom>
        </p:spPr>
        <p:txBody>
          <a:bodyPr wrap="square">
            <a:spAutoFit/>
          </a:bodyPr>
          <a:lstStyle/>
          <a:p>
            <a:pPr defTabSz="457200" fontAlgn="base">
              <a:spcBef>
                <a:spcPct val="0"/>
              </a:spcBef>
              <a:spcAft>
                <a:spcPct val="0"/>
              </a:spcAft>
            </a:pPr>
            <a:r>
              <a:rPr lang="en-US" altLang="en-US" sz="3000" b="1" dirty="0">
                <a:solidFill>
                  <a:srgbClr val="FF0000"/>
                </a:solidFill>
                <a:cs typeface="Arial" panose="020B0604020202020204" pitchFamily="34" charset="0"/>
              </a:rPr>
              <a:t>Objective, determination and provision of </a:t>
            </a:r>
            <a:r>
              <a:rPr lang="en-US" altLang="en-US" sz="3000" b="1" dirty="0" smtClean="0">
                <a:solidFill>
                  <a:srgbClr val="FF0000"/>
                </a:solidFill>
                <a:cs typeface="Arial" panose="020B0604020202020204" pitchFamily="34" charset="0"/>
              </a:rPr>
              <a:t>Aero-Meteorological Service </a:t>
            </a:r>
            <a:endParaRPr lang="en-US" altLang="en-US" sz="3000" b="1" dirty="0">
              <a:solidFill>
                <a:srgbClr val="FF0000"/>
              </a:solidFill>
              <a:cs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15</a:t>
            </a:fld>
            <a:endParaRPr lang="en-GB" altLang="en-US"/>
          </a:p>
        </p:txBody>
      </p:sp>
      <p:sp>
        <p:nvSpPr>
          <p:cNvPr id="7"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27208677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235132" y="289471"/>
            <a:ext cx="910606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defTabSz="457200" fontAlgn="base">
              <a:spcBef>
                <a:spcPct val="0"/>
              </a:spcBef>
              <a:spcAft>
                <a:spcPct val="0"/>
              </a:spcAft>
              <a:buClrTx/>
            </a:pPr>
            <a:r>
              <a:rPr lang="en-US" altLang="en-US" sz="3200" b="1" dirty="0">
                <a:solidFill>
                  <a:srgbClr val="FF0000"/>
                </a:solidFill>
                <a:latin typeface="Arial Black" panose="020B0A04020102020204" pitchFamily="34" charset="0"/>
              </a:rPr>
              <a:t>Most Common Causes of Plane Crashes</a:t>
            </a:r>
          </a:p>
        </p:txBody>
      </p:sp>
      <p:sp>
        <p:nvSpPr>
          <p:cNvPr id="8195" name="Rectangle 2"/>
          <p:cNvSpPr>
            <a:spLocks noChangeArrowheads="1"/>
          </p:cNvSpPr>
          <p:nvPr/>
        </p:nvSpPr>
        <p:spPr bwMode="auto">
          <a:xfrm>
            <a:off x="235132" y="1015145"/>
            <a:ext cx="11730446" cy="5634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lnSpc>
                <a:spcPct val="150000"/>
              </a:lnSpc>
              <a:spcBef>
                <a:spcPct val="0"/>
              </a:spcBef>
              <a:spcAft>
                <a:spcPct val="0"/>
              </a:spcAft>
              <a:buClrTx/>
            </a:pPr>
            <a:r>
              <a:rPr lang="en-US" altLang="en-US" sz="2400" b="1" dirty="0">
                <a:solidFill>
                  <a:srgbClr val="000000"/>
                </a:solidFill>
                <a:latin typeface="Arial" panose="020B0604020202020204" pitchFamily="34" charset="0"/>
              </a:rPr>
              <a:t>1. Pilot </a:t>
            </a:r>
            <a:r>
              <a:rPr lang="en-US" altLang="en-US" sz="2400" b="1" dirty="0" smtClean="0">
                <a:solidFill>
                  <a:srgbClr val="000000"/>
                </a:solidFill>
                <a:latin typeface="Arial" panose="020B0604020202020204" pitchFamily="34" charset="0"/>
              </a:rPr>
              <a:t>Error:</a:t>
            </a:r>
            <a:r>
              <a:rPr lang="en-US" altLang="en-US" sz="2400" dirty="0" smtClean="0">
                <a:solidFill>
                  <a:srgbClr val="000000"/>
                </a:solidFill>
                <a:latin typeface="Arial" panose="020B0604020202020204" pitchFamily="34" charset="0"/>
              </a:rPr>
              <a:t> </a:t>
            </a:r>
            <a:r>
              <a:rPr lang="en-US" altLang="en-US" sz="2400" dirty="0">
                <a:solidFill>
                  <a:srgbClr val="000000"/>
                </a:solidFill>
                <a:latin typeface="Arial" panose="020B0604020202020204" pitchFamily="34" charset="0"/>
              </a:rPr>
              <a:t>Half of all plane crashes are caused by pilot error. Pilots must navigate through dangerous weather, respond to mechanical issues and execute a safe takeoff and landing. Some plane accidents </a:t>
            </a:r>
            <a:r>
              <a:rPr lang="en-US" altLang="en-US" sz="2400" dirty="0" smtClean="0">
                <a:solidFill>
                  <a:srgbClr val="000000"/>
                </a:solidFill>
                <a:latin typeface="Arial" panose="020B0604020202020204" pitchFamily="34" charset="0"/>
              </a:rPr>
              <a:t>occur when </a:t>
            </a:r>
            <a:r>
              <a:rPr lang="en-US" altLang="en-US" sz="2400" dirty="0">
                <a:solidFill>
                  <a:srgbClr val="000000"/>
                </a:solidFill>
                <a:latin typeface="Arial" panose="020B0604020202020204" pitchFamily="34" charset="0"/>
              </a:rPr>
              <a:t>pilots misread equipment, misjudge weather conditions or fail to recognize mechanical errors until it’s too late.</a:t>
            </a:r>
          </a:p>
          <a:p>
            <a:pPr algn="just" defTabSz="457200" fontAlgn="base">
              <a:lnSpc>
                <a:spcPct val="150000"/>
              </a:lnSpc>
              <a:spcBef>
                <a:spcPct val="0"/>
              </a:spcBef>
              <a:spcAft>
                <a:spcPct val="0"/>
              </a:spcAft>
              <a:buClrTx/>
            </a:pPr>
            <a:endParaRPr lang="en-US" altLang="en-US" sz="2400" dirty="0">
              <a:solidFill>
                <a:srgbClr val="000000"/>
              </a:solidFill>
              <a:latin typeface="Arial" panose="020B0604020202020204" pitchFamily="34" charset="0"/>
            </a:endParaRPr>
          </a:p>
          <a:p>
            <a:pPr algn="just" defTabSz="457200" fontAlgn="base">
              <a:lnSpc>
                <a:spcPct val="150000"/>
              </a:lnSpc>
              <a:spcBef>
                <a:spcPct val="0"/>
              </a:spcBef>
              <a:spcAft>
                <a:spcPct val="0"/>
              </a:spcAft>
              <a:buClrTx/>
            </a:pPr>
            <a:r>
              <a:rPr lang="en-US" altLang="en-US" sz="2400" b="1" dirty="0">
                <a:solidFill>
                  <a:srgbClr val="000000"/>
                </a:solidFill>
                <a:latin typeface="Arial" panose="020B0604020202020204" pitchFamily="34" charset="0"/>
              </a:rPr>
              <a:t>2.  Mechanical </a:t>
            </a:r>
            <a:r>
              <a:rPr lang="en-US" altLang="en-US" sz="2400" b="1" dirty="0" smtClean="0">
                <a:solidFill>
                  <a:srgbClr val="000000"/>
                </a:solidFill>
                <a:latin typeface="Arial" panose="020B0604020202020204" pitchFamily="34" charset="0"/>
              </a:rPr>
              <a:t>Error:</a:t>
            </a:r>
            <a:r>
              <a:rPr lang="en-US" altLang="en-US" sz="2400" dirty="0" smtClean="0">
                <a:solidFill>
                  <a:srgbClr val="000000"/>
                </a:solidFill>
                <a:latin typeface="Arial" panose="020B0604020202020204" pitchFamily="34" charset="0"/>
              </a:rPr>
              <a:t> </a:t>
            </a:r>
            <a:r>
              <a:rPr lang="en-US" altLang="en-US" sz="2400" dirty="0">
                <a:solidFill>
                  <a:srgbClr val="000000"/>
                </a:solidFill>
                <a:latin typeface="Arial" panose="020B0604020202020204" pitchFamily="34" charset="0"/>
              </a:rPr>
              <a:t>The second most common cause of plane crashes is mechanical error, which accounts for about 22% of all aviation accidents. Mechanical error differs from pilot error, because when a critical system fails, the pilot may be at the mercy of the plane. Some mechanical errors occur because of a flaw in the plane’s design.  </a:t>
            </a:r>
            <a:r>
              <a:rPr lang="en-US" altLang="en-US" sz="2400" dirty="0" err="1">
                <a:solidFill>
                  <a:srgbClr val="000000"/>
                </a:solidFill>
                <a:latin typeface="Arial" panose="020B0604020202020204" pitchFamily="34" charset="0"/>
              </a:rPr>
              <a:t>Eg</a:t>
            </a:r>
            <a:r>
              <a:rPr lang="en-US" altLang="en-US" sz="2400" dirty="0">
                <a:solidFill>
                  <a:srgbClr val="000000"/>
                </a:solidFill>
                <a:latin typeface="Arial" panose="020B0604020202020204" pitchFamily="34" charset="0"/>
              </a:rPr>
              <a:t>. The recent Ethiopian Airlines </a:t>
            </a:r>
            <a:r>
              <a:rPr lang="en-US" altLang="en-US" sz="2400" dirty="0" smtClean="0">
                <a:solidFill>
                  <a:srgbClr val="000000"/>
                </a:solidFill>
                <a:latin typeface="Arial" panose="020B0604020202020204" pitchFamily="34" charset="0"/>
              </a:rPr>
              <a:t>Boeing Max 767 plane </a:t>
            </a:r>
            <a:r>
              <a:rPr lang="en-US" altLang="en-US" sz="2400" dirty="0">
                <a:solidFill>
                  <a:srgbClr val="000000"/>
                </a:solidFill>
                <a:latin typeface="Arial" panose="020B0604020202020204" pitchFamily="34" charset="0"/>
              </a:rPr>
              <a:t>crash</a:t>
            </a:r>
            <a:r>
              <a:rPr lang="en-US" altLang="en-US" sz="2400" dirty="0" smtClean="0">
                <a:solidFill>
                  <a:srgbClr val="000000"/>
                </a:solidFill>
                <a:latin typeface="Arial" panose="020B0604020202020204" pitchFamily="34" charset="0"/>
              </a:rPr>
              <a:t>.</a:t>
            </a:r>
            <a:endParaRPr lang="en-US" altLang="en-US" sz="2400" dirty="0">
              <a:solidFill>
                <a:srgbClr val="000000"/>
              </a:solidFill>
              <a:latin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16</a:t>
            </a:fld>
            <a:endParaRPr lang="en-GB" altLang="en-US"/>
          </a:p>
        </p:txBody>
      </p:sp>
      <p:sp>
        <p:nvSpPr>
          <p:cNvPr id="5"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21315983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248194" y="407126"/>
            <a:ext cx="11730446" cy="609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lnSpc>
                <a:spcPct val="150000"/>
              </a:lnSpc>
              <a:spcBef>
                <a:spcPct val="0"/>
              </a:spcBef>
              <a:spcAft>
                <a:spcPct val="0"/>
              </a:spcAft>
              <a:buClrTx/>
            </a:pPr>
            <a:r>
              <a:rPr lang="en-US" altLang="en-US" sz="2000" b="1" dirty="0" smtClean="0">
                <a:solidFill>
                  <a:srgbClr val="000000"/>
                </a:solidFill>
                <a:latin typeface="Arial" panose="020B0604020202020204" pitchFamily="34" charset="0"/>
              </a:rPr>
              <a:t>3</a:t>
            </a:r>
            <a:r>
              <a:rPr lang="en-US" altLang="en-US" sz="2000" b="1" dirty="0">
                <a:solidFill>
                  <a:srgbClr val="000000"/>
                </a:solidFill>
                <a:latin typeface="Arial" panose="020B0604020202020204" pitchFamily="34" charset="0"/>
              </a:rPr>
              <a:t>.  </a:t>
            </a:r>
            <a:r>
              <a:rPr lang="en-US" altLang="en-US" sz="2000" b="1" dirty="0" smtClean="0">
                <a:solidFill>
                  <a:srgbClr val="000000"/>
                </a:solidFill>
                <a:latin typeface="Arial" panose="020B0604020202020204" pitchFamily="34" charset="0"/>
              </a:rPr>
              <a:t>Weather:</a:t>
            </a:r>
            <a:r>
              <a:rPr lang="en-US" altLang="en-US" sz="2000" dirty="0" smtClean="0">
                <a:solidFill>
                  <a:srgbClr val="000000"/>
                </a:solidFill>
                <a:latin typeface="Arial" panose="020B0604020202020204" pitchFamily="34" charset="0"/>
              </a:rPr>
              <a:t> </a:t>
            </a:r>
            <a:r>
              <a:rPr lang="en-US" altLang="en-US" sz="2000" dirty="0">
                <a:solidFill>
                  <a:srgbClr val="000000"/>
                </a:solidFill>
                <a:latin typeface="Arial" panose="020B0604020202020204" pitchFamily="34" charset="0"/>
              </a:rPr>
              <a:t>Around 12% of all plane crashes are caused by weather conditions. Although flights are often grounded when weather conditions are deemed hazardous, storms, heavy winds and even fog can sneak up on pilots and air traffic controllers. Lightning strike can be especially dangerous. When lightning hits a plane, it can disable it in many ways. Aviation accidents have happened because lightning caused electrical failure.</a:t>
            </a:r>
          </a:p>
          <a:p>
            <a:pPr algn="just" defTabSz="457200" fontAlgn="base">
              <a:lnSpc>
                <a:spcPct val="150000"/>
              </a:lnSpc>
              <a:spcBef>
                <a:spcPct val="0"/>
              </a:spcBef>
              <a:spcAft>
                <a:spcPct val="0"/>
              </a:spcAft>
              <a:buClrTx/>
            </a:pPr>
            <a:endParaRPr lang="en-US" altLang="en-US" sz="2000" b="1" dirty="0" smtClean="0">
              <a:solidFill>
                <a:srgbClr val="000000"/>
              </a:solidFill>
              <a:latin typeface="Arial" panose="020B0604020202020204" pitchFamily="34" charset="0"/>
            </a:endParaRPr>
          </a:p>
          <a:p>
            <a:pPr algn="just" defTabSz="457200" fontAlgn="base">
              <a:lnSpc>
                <a:spcPct val="150000"/>
              </a:lnSpc>
              <a:spcBef>
                <a:spcPct val="0"/>
              </a:spcBef>
              <a:spcAft>
                <a:spcPct val="0"/>
              </a:spcAft>
              <a:buClrTx/>
            </a:pPr>
            <a:r>
              <a:rPr lang="en-US" altLang="en-US" sz="2000" b="1" dirty="0" smtClean="0">
                <a:solidFill>
                  <a:srgbClr val="000000"/>
                </a:solidFill>
                <a:latin typeface="Arial" panose="020B0604020202020204" pitchFamily="34" charset="0"/>
              </a:rPr>
              <a:t>4</a:t>
            </a:r>
            <a:r>
              <a:rPr lang="en-US" altLang="en-US" sz="2000" b="1" dirty="0">
                <a:solidFill>
                  <a:srgbClr val="000000"/>
                </a:solidFill>
                <a:latin typeface="Arial" panose="020B0604020202020204" pitchFamily="34" charset="0"/>
              </a:rPr>
              <a:t>. </a:t>
            </a:r>
            <a:r>
              <a:rPr lang="en-US" altLang="en-US" sz="2000" b="1" dirty="0" smtClean="0">
                <a:solidFill>
                  <a:srgbClr val="000000"/>
                </a:solidFill>
                <a:latin typeface="Arial" panose="020B0604020202020204" pitchFamily="34" charset="0"/>
              </a:rPr>
              <a:t>Sabotage:</a:t>
            </a:r>
            <a:r>
              <a:rPr lang="en-US" altLang="en-US" sz="2000" dirty="0" smtClean="0">
                <a:solidFill>
                  <a:srgbClr val="000000"/>
                </a:solidFill>
                <a:latin typeface="Arial" panose="020B0604020202020204" pitchFamily="34" charset="0"/>
              </a:rPr>
              <a:t> </a:t>
            </a:r>
            <a:r>
              <a:rPr lang="en-US" altLang="en-US" sz="2000" dirty="0">
                <a:solidFill>
                  <a:srgbClr val="000000"/>
                </a:solidFill>
                <a:latin typeface="Arial" panose="020B0604020202020204" pitchFamily="34" charset="0"/>
              </a:rPr>
              <a:t>Plane crashes that are caused by sabotage draw the most media attention, but they only account for about 9% of total plane crashes. Some sabotaged flights crash because of hijackers. </a:t>
            </a:r>
          </a:p>
          <a:p>
            <a:pPr algn="just" defTabSz="457200" fontAlgn="base">
              <a:lnSpc>
                <a:spcPct val="150000"/>
              </a:lnSpc>
              <a:spcBef>
                <a:spcPct val="0"/>
              </a:spcBef>
              <a:spcAft>
                <a:spcPct val="0"/>
              </a:spcAft>
            </a:pPr>
            <a:endParaRPr lang="en-US" altLang="en-US" sz="2000" dirty="0">
              <a:solidFill>
                <a:srgbClr val="000000"/>
              </a:solidFill>
              <a:latin typeface="Arial" panose="020B0604020202020204" pitchFamily="34" charset="0"/>
            </a:endParaRPr>
          </a:p>
          <a:p>
            <a:pPr algn="just" defTabSz="457200" fontAlgn="base">
              <a:lnSpc>
                <a:spcPct val="150000"/>
              </a:lnSpc>
              <a:spcBef>
                <a:spcPct val="0"/>
              </a:spcBef>
              <a:spcAft>
                <a:spcPct val="0"/>
              </a:spcAft>
              <a:buClrTx/>
            </a:pPr>
            <a:r>
              <a:rPr lang="en-US" altLang="en-US" sz="2000" b="1" dirty="0">
                <a:solidFill>
                  <a:srgbClr val="000000"/>
                </a:solidFill>
                <a:latin typeface="Arial" panose="020B0604020202020204" pitchFamily="34" charset="0"/>
              </a:rPr>
              <a:t>5. Other Human </a:t>
            </a:r>
            <a:r>
              <a:rPr lang="en-US" altLang="en-US" sz="2000" b="1" dirty="0" smtClean="0">
                <a:solidFill>
                  <a:srgbClr val="000000"/>
                </a:solidFill>
                <a:latin typeface="Arial" panose="020B0604020202020204" pitchFamily="34" charset="0"/>
              </a:rPr>
              <a:t>Error: </a:t>
            </a:r>
            <a:r>
              <a:rPr lang="en-US" altLang="en-US" sz="2000" dirty="0">
                <a:solidFill>
                  <a:srgbClr val="000000"/>
                </a:solidFill>
                <a:latin typeface="Arial" panose="020B0604020202020204" pitchFamily="34" charset="0"/>
              </a:rPr>
              <a:t>The bulk of the remaining plane crashes, about 7%, are caused by other kinds of human errors. Some plane crashes are caused by air traffic controllers. Air traffic control mistakes have caused planes to crash into mountains, to land on occupied runways and even to collide in midair. When a plane is loaded, fueled or maintained incorrectly, that’s human error too.</a:t>
            </a: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17</a:t>
            </a:fld>
            <a:endParaRPr lang="en-GB" altLang="en-US"/>
          </a:p>
        </p:txBody>
      </p:sp>
      <p:sp>
        <p:nvSpPr>
          <p:cNvPr id="4" name="Footer Placeholder 1"/>
          <p:cNvSpPr>
            <a:spLocks noGrp="1"/>
          </p:cNvSpPr>
          <p:nvPr>
            <p:ph type="ftr" sz="quarter" idx="11"/>
          </p:nvPr>
        </p:nvSpPr>
        <p:spPr>
          <a:xfrm>
            <a:off x="4038600" y="6526171"/>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3964900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6" y="228601"/>
            <a:ext cx="4333875" cy="3249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238" y="3711575"/>
            <a:ext cx="5551396" cy="304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830" y="3733800"/>
            <a:ext cx="5431971" cy="289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8238" y="236539"/>
            <a:ext cx="5551396" cy="324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830" y="271463"/>
            <a:ext cx="5431972" cy="3206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a:xfrm>
            <a:off x="9355186" y="6369415"/>
            <a:ext cx="2743200" cy="365125"/>
          </a:xfrm>
        </p:spPr>
        <p:txBody>
          <a:bodyPr/>
          <a:lstStyle/>
          <a:p>
            <a:pPr>
              <a:defRPr/>
            </a:pPr>
            <a:fld id="{6F6BDE20-F176-4A5B-8D03-50665C483F80}" type="slidenum">
              <a:rPr lang="en-GB" altLang="en-US" sz="1200" smtClean="0"/>
              <a:pPr>
                <a:defRPr/>
              </a:pPr>
              <a:t>18</a:t>
            </a:fld>
            <a:endParaRPr lang="en-GB" altLang="en-US" sz="1200" dirty="0"/>
          </a:p>
        </p:txBody>
      </p:sp>
    </p:spTree>
    <p:extLst>
      <p:ext uri="{BB962C8B-B14F-4D97-AF65-F5344CB8AC3E}">
        <p14:creationId xmlns:p14="http://schemas.microsoft.com/office/powerpoint/2010/main" val="389658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522521" y="1946339"/>
            <a:ext cx="6898994" cy="4772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defTabSz="457200" fontAlgn="base">
              <a:spcBef>
                <a:spcPct val="0"/>
              </a:spcBef>
              <a:spcAft>
                <a:spcPct val="0"/>
              </a:spcAft>
              <a:buClrTx/>
            </a:pPr>
            <a:r>
              <a:rPr lang="en-US" altLang="en-US" sz="3200" b="1" dirty="0">
                <a:solidFill>
                  <a:srgbClr val="FF0000"/>
                </a:solidFill>
                <a:latin typeface="Times New Roman" panose="02020603050405020304" pitchFamily="18" charset="0"/>
                <a:cs typeface="Times New Roman" panose="02020603050405020304" pitchFamily="18" charset="0"/>
              </a:rPr>
              <a:t>Notifications required from </a:t>
            </a:r>
            <a:r>
              <a:rPr lang="en-US" altLang="en-US" sz="3200" b="1" dirty="0" smtClean="0">
                <a:solidFill>
                  <a:srgbClr val="FF0000"/>
                </a:solidFill>
                <a:latin typeface="Times New Roman" panose="02020603050405020304" pitchFamily="18" charset="0"/>
                <a:cs typeface="Times New Roman" panose="02020603050405020304" pitchFamily="18" charset="0"/>
              </a:rPr>
              <a:t>operators</a:t>
            </a:r>
            <a:endParaRPr lang="en-US" altLang="en-US" sz="2600" b="1" dirty="0">
              <a:solidFill>
                <a:srgbClr val="FF0000"/>
              </a:solidFill>
              <a:latin typeface="Times New Roman" panose="02020603050405020304" pitchFamily="18" charset="0"/>
              <a:cs typeface="Times New Roman" panose="02020603050405020304" pitchFamily="18" charset="0"/>
            </a:endParaRPr>
          </a:p>
          <a:p>
            <a:pPr defTabSz="457200" fontAlgn="base">
              <a:spcBef>
                <a:spcPct val="0"/>
              </a:spcBef>
              <a:spcAft>
                <a:spcPct val="0"/>
              </a:spcAft>
              <a:buClrTx/>
            </a:pPr>
            <a:r>
              <a:rPr lang="en-US" altLang="en-US" sz="2400" dirty="0">
                <a:solidFill>
                  <a:srgbClr val="000000"/>
                </a:solidFill>
              </a:rPr>
              <a:t>The meteorological authority shall be notified by the operator requiring  meteorological </a:t>
            </a:r>
            <a:r>
              <a:rPr lang="en-US" altLang="en-US" sz="2400" dirty="0" smtClean="0">
                <a:solidFill>
                  <a:srgbClr val="000000"/>
                </a:solidFill>
              </a:rPr>
              <a:t>service:</a:t>
            </a:r>
          </a:p>
          <a:p>
            <a:pPr defTabSz="457200" fontAlgn="base">
              <a:spcBef>
                <a:spcPct val="0"/>
              </a:spcBef>
              <a:spcAft>
                <a:spcPct val="0"/>
              </a:spcAft>
              <a:buClrTx/>
            </a:pPr>
            <a:endParaRPr lang="en-US" altLang="en-US" sz="2400" b="1" dirty="0">
              <a:solidFill>
                <a:srgbClr val="000000"/>
              </a:solidFill>
              <a:latin typeface="Times New Roman" panose="02020603050405020304" pitchFamily="18" charset="0"/>
              <a:cs typeface="Times New Roman" panose="02020603050405020304" pitchFamily="18" charset="0"/>
            </a:endParaRPr>
          </a:p>
          <a:p>
            <a:pPr lvl="1" defTabSz="457200" fontAlgn="base">
              <a:spcBef>
                <a:spcPct val="0"/>
              </a:spcBef>
              <a:spcAft>
                <a:spcPct val="0"/>
              </a:spcAft>
              <a:buFont typeface="Wingdings" panose="05000000000000000000" pitchFamily="2" charset="2"/>
              <a:buChar char=""/>
            </a:pPr>
            <a:r>
              <a:rPr lang="en-US" altLang="en-US" sz="2000" dirty="0">
                <a:solidFill>
                  <a:srgbClr val="000000"/>
                </a:solidFill>
              </a:rPr>
              <a:t> when new routes or new types of operations are planned; </a:t>
            </a:r>
            <a:endParaRPr lang="en-US" altLang="en-US" sz="2000" dirty="0" smtClean="0">
              <a:solidFill>
                <a:srgbClr val="000000"/>
              </a:solidFill>
            </a:endParaRPr>
          </a:p>
          <a:p>
            <a:pPr lvl="1" defTabSz="457200" fontAlgn="base">
              <a:spcBef>
                <a:spcPct val="0"/>
              </a:spcBef>
              <a:spcAft>
                <a:spcPct val="0"/>
              </a:spcAft>
              <a:buClrTx/>
            </a:pPr>
            <a:endParaRPr lang="en-US" altLang="en-US" sz="2000" b="1" dirty="0" smtClean="0">
              <a:solidFill>
                <a:srgbClr val="000000"/>
              </a:solidFill>
              <a:latin typeface="Times New Roman" panose="02020603050405020304" pitchFamily="18" charset="0"/>
              <a:cs typeface="Times New Roman" panose="02020603050405020304" pitchFamily="18" charset="0"/>
            </a:endParaRPr>
          </a:p>
          <a:p>
            <a:pPr lvl="1" defTabSz="457200" fontAlgn="base">
              <a:spcBef>
                <a:spcPct val="0"/>
              </a:spcBef>
              <a:spcAft>
                <a:spcPct val="0"/>
              </a:spcAft>
              <a:buFont typeface="Wingdings" panose="05000000000000000000" pitchFamily="2" charset="2"/>
              <a:buChar char=""/>
            </a:pPr>
            <a:r>
              <a:rPr lang="en-US" altLang="en-US" sz="2000" b="1" dirty="0" smtClean="0">
                <a:solidFill>
                  <a:srgbClr val="000000"/>
                </a:solidFill>
                <a:latin typeface="Times New Roman" panose="02020603050405020304" pitchFamily="18" charset="0"/>
                <a:cs typeface="Times New Roman" panose="02020603050405020304" pitchFamily="18" charset="0"/>
              </a:rPr>
              <a:t> </a:t>
            </a:r>
            <a:r>
              <a:rPr lang="en-US" altLang="en-US" sz="2000" dirty="0">
                <a:solidFill>
                  <a:srgbClr val="000000"/>
                </a:solidFill>
              </a:rPr>
              <a:t>when other changes, affecting the provision of meteorological service, are planned</a:t>
            </a:r>
          </a:p>
          <a:p>
            <a:pPr lvl="1" defTabSz="457200" fontAlgn="base">
              <a:spcBef>
                <a:spcPct val="0"/>
              </a:spcBef>
              <a:spcAft>
                <a:spcPct val="0"/>
              </a:spcAft>
              <a:buClrTx/>
            </a:pPr>
            <a:endParaRPr lang="en-US" altLang="en-US" sz="2000" dirty="0">
              <a:solidFill>
                <a:srgbClr val="000000"/>
              </a:solidFill>
            </a:endParaRPr>
          </a:p>
          <a:p>
            <a:pPr lvl="1" defTabSz="457200" fontAlgn="base">
              <a:spcBef>
                <a:spcPct val="0"/>
              </a:spcBef>
              <a:spcAft>
                <a:spcPct val="0"/>
              </a:spcAft>
              <a:buFont typeface="Wingdings" panose="05000000000000000000" pitchFamily="2" charset="2"/>
              <a:buChar char=""/>
            </a:pPr>
            <a:r>
              <a:rPr lang="en-US" altLang="en-US" sz="2000" dirty="0" smtClean="0">
                <a:solidFill>
                  <a:srgbClr val="000000"/>
                </a:solidFill>
              </a:rPr>
              <a:t> of </a:t>
            </a:r>
            <a:r>
              <a:rPr lang="en-US" altLang="en-US" sz="2000" dirty="0">
                <a:solidFill>
                  <a:srgbClr val="000000"/>
                </a:solidFill>
              </a:rPr>
              <a:t>flight schedules</a:t>
            </a:r>
          </a:p>
          <a:p>
            <a:pPr lvl="1" defTabSz="457200" fontAlgn="base">
              <a:spcBef>
                <a:spcPct val="0"/>
              </a:spcBef>
              <a:spcAft>
                <a:spcPct val="0"/>
              </a:spcAft>
              <a:buClrTx/>
            </a:pPr>
            <a:endParaRPr lang="en-US" altLang="en-US" sz="2000" dirty="0">
              <a:solidFill>
                <a:srgbClr val="000000"/>
              </a:solidFill>
            </a:endParaRPr>
          </a:p>
          <a:p>
            <a:pPr lvl="1" defTabSz="457200" fontAlgn="base">
              <a:spcBef>
                <a:spcPct val="0"/>
              </a:spcBef>
              <a:spcAft>
                <a:spcPct val="0"/>
              </a:spcAft>
              <a:buFont typeface="Wingdings" panose="05000000000000000000" pitchFamily="2" charset="2"/>
              <a:buChar char=""/>
            </a:pPr>
            <a:r>
              <a:rPr lang="en-US" altLang="en-US" sz="2000" dirty="0" smtClean="0">
                <a:solidFill>
                  <a:srgbClr val="000000"/>
                </a:solidFill>
              </a:rPr>
              <a:t> when </a:t>
            </a:r>
            <a:r>
              <a:rPr lang="en-US" altLang="en-US" sz="2000" dirty="0">
                <a:solidFill>
                  <a:srgbClr val="000000"/>
                </a:solidFill>
              </a:rPr>
              <a:t>non-scheduled flights are to be operated; and </a:t>
            </a:r>
          </a:p>
          <a:p>
            <a:pPr lvl="1" defTabSz="457200" fontAlgn="base">
              <a:spcBef>
                <a:spcPct val="0"/>
              </a:spcBef>
              <a:spcAft>
                <a:spcPct val="0"/>
              </a:spcAft>
              <a:buClrTx/>
            </a:pPr>
            <a:endParaRPr lang="en-US" altLang="en-US" sz="2000" dirty="0">
              <a:solidFill>
                <a:srgbClr val="000000"/>
              </a:solidFill>
            </a:endParaRPr>
          </a:p>
          <a:p>
            <a:pPr lvl="1" defTabSz="457200" fontAlgn="base">
              <a:spcBef>
                <a:spcPct val="0"/>
              </a:spcBef>
              <a:spcAft>
                <a:spcPct val="0"/>
              </a:spcAft>
              <a:buFont typeface="Wingdings" panose="05000000000000000000" pitchFamily="2" charset="2"/>
              <a:buChar char=""/>
            </a:pPr>
            <a:r>
              <a:rPr lang="en-US" altLang="en-US" sz="2000" dirty="0" smtClean="0">
                <a:solidFill>
                  <a:srgbClr val="000000"/>
                </a:solidFill>
              </a:rPr>
              <a:t> when </a:t>
            </a:r>
            <a:r>
              <a:rPr lang="en-US" altLang="en-US" sz="2000" dirty="0">
                <a:solidFill>
                  <a:srgbClr val="000000"/>
                </a:solidFill>
              </a:rPr>
              <a:t>flights are delayed, advanced or cancelled. </a:t>
            </a: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19</a:t>
            </a:fld>
            <a:endParaRPr lang="en-GB" altLang="en-US"/>
          </a:p>
        </p:txBody>
      </p:sp>
      <p:sp>
        <p:nvSpPr>
          <p:cNvPr id="4" name="Footer Placeholder 1"/>
          <p:cNvSpPr>
            <a:spLocks noGrp="1"/>
          </p:cNvSpPr>
          <p:nvPr>
            <p:ph type="ftr" sz="quarter" idx="11"/>
          </p:nvPr>
        </p:nvSpPr>
        <p:spPr>
          <a:xfrm>
            <a:off x="4038600" y="6565360"/>
            <a:ext cx="4114800" cy="365125"/>
          </a:xfrm>
        </p:spPr>
        <p:txBody>
          <a:bodyPr/>
          <a:lstStyle/>
          <a:p>
            <a:r>
              <a:rPr lang="en-GB" dirty="0" smtClean="0">
                <a:solidFill>
                  <a:prstClr val="black">
                    <a:tint val="75000"/>
                  </a:prstClr>
                </a:solidFill>
              </a:rPr>
              <a:t>MET451: AVIATION METEOROLOGY</a:t>
            </a:r>
            <a:endParaRPr lang="en-GB" dirty="0">
              <a:solidFill>
                <a:prstClr val="black">
                  <a:tint val="75000"/>
                </a:prstClr>
              </a:solidFill>
            </a:endParaRPr>
          </a:p>
        </p:txBody>
      </p:sp>
      <p:sp>
        <p:nvSpPr>
          <p:cNvPr id="3" name="Rectangle 2"/>
          <p:cNvSpPr/>
          <p:nvPr/>
        </p:nvSpPr>
        <p:spPr>
          <a:xfrm>
            <a:off x="574765" y="30870"/>
            <a:ext cx="2210862" cy="646331"/>
          </a:xfrm>
          <a:prstGeom prst="rect">
            <a:avLst/>
          </a:prstGeom>
        </p:spPr>
        <p:txBody>
          <a:bodyPr wrap="none">
            <a:spAutoFit/>
          </a:bodyPr>
          <a:lstStyle/>
          <a:p>
            <a:pPr defTabSz="457200" fontAlgn="base">
              <a:spcBef>
                <a:spcPct val="0"/>
              </a:spcBef>
              <a:spcAft>
                <a:spcPct val="0"/>
              </a:spcAft>
              <a:buClrTx/>
            </a:pPr>
            <a:r>
              <a:rPr lang="en-US" altLang="en-US" sz="3600" b="1" dirty="0" smtClean="0">
                <a:solidFill>
                  <a:srgbClr val="FF0000"/>
                </a:solidFill>
                <a:latin typeface="Times New Roman" panose="02020603050405020304" pitchFamily="18" charset="0"/>
                <a:cs typeface="Times New Roman" panose="02020603050405020304" pitchFamily="18" charset="0"/>
              </a:rPr>
              <a:t>Operators</a:t>
            </a:r>
            <a:endParaRPr lang="en-US" altLang="en-US" sz="3600" b="1" dirty="0">
              <a:solidFill>
                <a:srgbClr val="FF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22512" y="664138"/>
            <a:ext cx="6374676" cy="1200329"/>
          </a:xfrm>
          <a:prstGeom prst="rect">
            <a:avLst/>
          </a:prstGeom>
          <a:solidFill>
            <a:schemeClr val="accent2"/>
          </a:solidFill>
          <a:ln>
            <a:solidFill>
              <a:schemeClr val="tx1"/>
            </a:solidFill>
          </a:ln>
        </p:spPr>
        <p:txBody>
          <a:bodyPr wrap="square">
            <a:spAutoFit/>
          </a:bodyPr>
          <a:lstStyle/>
          <a:p>
            <a:r>
              <a:rPr lang="en-GB" sz="2400" dirty="0" smtClean="0">
                <a:latin typeface="Arial" panose="020B0604020202020204" pitchFamily="34" charset="0"/>
              </a:rPr>
              <a:t>A </a:t>
            </a:r>
            <a:r>
              <a:rPr lang="en-GB" sz="2400" dirty="0">
                <a:latin typeface="Arial" panose="020B0604020202020204" pitchFamily="34" charset="0"/>
              </a:rPr>
              <a:t>person, organisation or enterprise engaged in or offering to engage in an aircraft operation.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7968" y="249890"/>
            <a:ext cx="1562632" cy="8321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297" y="126550"/>
            <a:ext cx="1902726" cy="95136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5069" r="27314"/>
          <a:stretch/>
        </p:blipFill>
        <p:spPr>
          <a:xfrm>
            <a:off x="10876721" y="178219"/>
            <a:ext cx="954157" cy="90377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8551" y="1120032"/>
            <a:ext cx="1564950" cy="78247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43660" y="1038333"/>
            <a:ext cx="1891749" cy="945875"/>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4098" y="1910704"/>
            <a:ext cx="2726793" cy="1360488"/>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17161" y="3379616"/>
            <a:ext cx="2622292" cy="76639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92196" y="4280446"/>
            <a:ext cx="2439158" cy="1010011"/>
          </a:xfrm>
          <a:prstGeom prst="rect">
            <a:avLst/>
          </a:prstGeom>
        </p:spPr>
      </p:pic>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19975" b="24350"/>
          <a:stretch/>
        </p:blipFill>
        <p:spPr>
          <a:xfrm>
            <a:off x="9413501" y="5630092"/>
            <a:ext cx="2525951" cy="586733"/>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37595" y="4645913"/>
            <a:ext cx="1250422" cy="1324405"/>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21515" y="2126670"/>
            <a:ext cx="2044550" cy="604549"/>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37595" y="3213404"/>
            <a:ext cx="1249308" cy="1193783"/>
          </a:xfrm>
          <a:prstGeom prst="rect">
            <a:avLst/>
          </a:prstGeom>
        </p:spPr>
      </p:pic>
    </p:spTree>
    <p:extLst>
      <p:ext uri="{BB962C8B-B14F-4D97-AF65-F5344CB8AC3E}">
        <p14:creationId xmlns:p14="http://schemas.microsoft.com/office/powerpoint/2010/main" val="60008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2</a:t>
            </a:fld>
            <a:endParaRPr lang="en-GB">
              <a:solidFill>
                <a:prstClr val="black"/>
              </a:solidFill>
            </a:endParaRPr>
          </a:p>
        </p:txBody>
      </p:sp>
      <p:sp>
        <p:nvSpPr>
          <p:cNvPr id="2" name="Title 1"/>
          <p:cNvSpPr txBox="1">
            <a:spLocks noGrp="1"/>
          </p:cNvSpPr>
          <p:nvPr>
            <p:ph type="title" idx="4294967295"/>
          </p:nvPr>
        </p:nvSpPr>
        <p:spPr>
          <a:xfrm>
            <a:off x="343999" y="59998"/>
            <a:ext cx="8062175" cy="665217"/>
          </a:xfrm>
          <a:solidFill>
            <a:schemeClr val="tx1"/>
          </a:solidFill>
        </p:spPr>
        <p:txBody>
          <a:bodyPr>
            <a:normAutofit/>
          </a:bodyPr>
          <a:lstStyle/>
          <a:p>
            <a:pPr lvl="0" algn="just"/>
            <a:r>
              <a:rPr lang="en-US" sz="4000" b="1" dirty="0">
                <a:solidFill>
                  <a:srgbClr val="FF0000"/>
                </a:solidFill>
                <a:latin typeface="Arial Black" panose="020B0A04020102020204" pitchFamily="34" charset="0"/>
              </a:rPr>
              <a:t>Course </a:t>
            </a:r>
            <a:r>
              <a:rPr lang="en-US" sz="4000" b="1" dirty="0" smtClean="0">
                <a:solidFill>
                  <a:srgbClr val="FF0000"/>
                </a:solidFill>
                <a:latin typeface="Arial Black" panose="020B0A04020102020204" pitchFamily="34" charset="0"/>
              </a:rPr>
              <a:t>Content</a:t>
            </a:r>
            <a:endParaRPr lang="en-US" sz="4000" b="1" dirty="0">
              <a:solidFill>
                <a:srgbClr val="FF0000"/>
              </a:solidFill>
              <a:latin typeface="Arial Black" panose="020B0A04020102020204" pitchFamily="34" charset="0"/>
            </a:endParaRPr>
          </a:p>
        </p:txBody>
      </p:sp>
      <p:sp>
        <p:nvSpPr>
          <p:cNvPr id="3" name="Subtitle 2"/>
          <p:cNvSpPr txBox="1">
            <a:spLocks noGrp="1"/>
          </p:cNvSpPr>
          <p:nvPr>
            <p:ph type="subTitle" idx="4294967295"/>
          </p:nvPr>
        </p:nvSpPr>
        <p:spPr>
          <a:xfrm>
            <a:off x="334851" y="721175"/>
            <a:ext cx="11590986" cy="5209362"/>
          </a:xfrm>
          <a:solidFill>
            <a:schemeClr val="accent2">
              <a:lumMod val="60000"/>
              <a:lumOff val="40000"/>
            </a:schemeClr>
          </a:solidFill>
          <a:ln>
            <a:solidFill>
              <a:schemeClr val="tx1"/>
            </a:solidFill>
          </a:ln>
        </p:spPr>
        <p:txBody>
          <a:bodyPr anchor="ctr">
            <a:noAutofit/>
          </a:bodyPr>
          <a:lstStyle/>
          <a:p>
            <a:r>
              <a:rPr lang="en-US" altLang="en-US" sz="2800" b="1" dirty="0" smtClean="0">
                <a:solidFill>
                  <a:srgbClr val="000000"/>
                </a:solidFill>
                <a:latin typeface="Times New Roman" panose="02020603050405020304" pitchFamily="18" charset="0"/>
                <a:cs typeface="Times New Roman" panose="02020603050405020304" pitchFamily="18" charset="0"/>
              </a:rPr>
              <a:t>Terminologies</a:t>
            </a:r>
          </a:p>
          <a:p>
            <a:r>
              <a:rPr lang="en-US" altLang="en-US" sz="2800" b="1" dirty="0" smtClean="0">
                <a:solidFill>
                  <a:srgbClr val="000000"/>
                </a:solidFill>
                <a:latin typeface="Times New Roman" panose="02020603050405020304" pitchFamily="18" charset="0"/>
                <a:cs typeface="Times New Roman" panose="02020603050405020304" pitchFamily="18" charset="0"/>
              </a:rPr>
              <a:t>Aero-Meteorological Service </a:t>
            </a:r>
            <a:r>
              <a:rPr lang="en-US" altLang="en-US" sz="2800" b="1" dirty="0">
                <a:solidFill>
                  <a:srgbClr val="000000"/>
                </a:solidFill>
                <a:latin typeface="Times New Roman" panose="02020603050405020304" pitchFamily="18" charset="0"/>
                <a:cs typeface="Times New Roman" panose="02020603050405020304" pitchFamily="18" charset="0"/>
              </a:rPr>
              <a:t>operations</a:t>
            </a:r>
          </a:p>
          <a:p>
            <a:r>
              <a:rPr lang="en-US" altLang="en-US" sz="2800" b="1" dirty="0">
                <a:solidFill>
                  <a:srgbClr val="000000"/>
                </a:solidFill>
                <a:latin typeface="Times New Roman" panose="02020603050405020304" pitchFamily="18" charset="0"/>
                <a:cs typeface="Times New Roman" panose="02020603050405020304" pitchFamily="18" charset="0"/>
              </a:rPr>
              <a:t>Synoptic Weather Considerations: </a:t>
            </a:r>
            <a:r>
              <a:rPr lang="en-US" altLang="en-US" sz="2800" dirty="0">
                <a:solidFill>
                  <a:srgbClr val="000000"/>
                </a:solidFill>
                <a:latin typeface="Times New Roman" panose="02020603050405020304" pitchFamily="18" charset="0"/>
                <a:cs typeface="Times New Roman" panose="02020603050405020304" pitchFamily="18" charset="0"/>
              </a:rPr>
              <a:t>Forecasting Fog and Low Stratus,</a:t>
            </a:r>
          </a:p>
          <a:p>
            <a:r>
              <a:rPr lang="en-US" altLang="en-US" sz="2800" dirty="0">
                <a:solidFill>
                  <a:srgbClr val="000000"/>
                </a:solidFill>
                <a:latin typeface="Times New Roman" panose="02020603050405020304" pitchFamily="18" charset="0"/>
                <a:cs typeface="Times New Roman" panose="02020603050405020304" pitchFamily="18" charset="0"/>
              </a:rPr>
              <a:t> The Impact of Weather on Air Traffic Management, Visible and Infrared Dust Detection Techniques, Clouds and Visibility </a:t>
            </a:r>
          </a:p>
          <a:p>
            <a:r>
              <a:rPr lang="en-US" altLang="en-US" sz="2800" b="1" dirty="0">
                <a:solidFill>
                  <a:srgbClr val="000000"/>
                </a:solidFill>
                <a:latin typeface="Times New Roman" panose="02020603050405020304" pitchFamily="18" charset="0"/>
                <a:cs typeface="Times New Roman" panose="02020603050405020304" pitchFamily="18" charset="0"/>
              </a:rPr>
              <a:t>Thunderstorms</a:t>
            </a:r>
            <a:r>
              <a:rPr lang="en-US" altLang="en-US" sz="2800" dirty="0">
                <a:solidFill>
                  <a:srgbClr val="000000"/>
                </a:solidFill>
                <a:latin typeface="Times New Roman" panose="02020603050405020304" pitchFamily="18" charset="0"/>
                <a:cs typeface="Times New Roman" panose="02020603050405020304" pitchFamily="18" charset="0"/>
              </a:rPr>
              <a:t>: Effects of Thunderstorms on Aircraft, Empirical Thunderstorm Forecasting Techniques</a:t>
            </a:r>
          </a:p>
          <a:p>
            <a:r>
              <a:rPr lang="en-US" altLang="en-US" sz="2800" b="1" dirty="0">
                <a:solidFill>
                  <a:srgbClr val="000000"/>
                </a:solidFill>
                <a:latin typeface="Times New Roman" panose="02020603050405020304" pitchFamily="18" charset="0"/>
                <a:cs typeface="Times New Roman" panose="02020603050405020304" pitchFamily="18" charset="0"/>
              </a:rPr>
              <a:t>Turbulence</a:t>
            </a:r>
            <a:r>
              <a:rPr lang="en-US" altLang="en-US" sz="2800" dirty="0">
                <a:solidFill>
                  <a:srgbClr val="000000"/>
                </a:solidFill>
                <a:latin typeface="Times New Roman" panose="02020603050405020304" pitchFamily="18" charset="0"/>
                <a:cs typeface="Times New Roman" panose="02020603050405020304" pitchFamily="18" charset="0"/>
              </a:rPr>
              <a:t>: Effects on Aircraft, Convective Turbulence, Mechanical Turbulence, Orographic Turbulence, Clear Air Turbulence</a:t>
            </a:r>
          </a:p>
          <a:p>
            <a:r>
              <a:rPr lang="en-US" altLang="en-US" sz="2800" b="1" dirty="0">
                <a:solidFill>
                  <a:srgbClr val="000000"/>
                </a:solidFill>
                <a:latin typeface="Times New Roman" panose="02020603050405020304" pitchFamily="18" charset="0"/>
                <a:cs typeface="Times New Roman" panose="02020603050405020304" pitchFamily="18" charset="0"/>
              </a:rPr>
              <a:t>Numerical Weather Prediction (NWP) Guidance</a:t>
            </a:r>
          </a:p>
          <a:p>
            <a:r>
              <a:rPr lang="en-US" altLang="en-US" sz="2800" b="1" dirty="0">
                <a:solidFill>
                  <a:srgbClr val="000000"/>
                </a:solidFill>
                <a:latin typeface="Times New Roman" panose="02020603050405020304" pitchFamily="18" charset="0"/>
                <a:cs typeface="Times New Roman" panose="02020603050405020304" pitchFamily="18" charset="0"/>
              </a:rPr>
              <a:t>Icing</a:t>
            </a:r>
            <a:r>
              <a:rPr lang="en-US" altLang="en-US" sz="2800" dirty="0">
                <a:solidFill>
                  <a:srgbClr val="000000"/>
                </a:solidFill>
                <a:latin typeface="Times New Roman" panose="02020603050405020304" pitchFamily="18" charset="0"/>
                <a:cs typeface="Times New Roman" panose="02020603050405020304" pitchFamily="18" charset="0"/>
              </a:rPr>
              <a:t>: Introduction, Effects of Icing on Aircraft, Forecasting Aviation Icing</a:t>
            </a:r>
            <a:r>
              <a:rPr lang="en-US" altLang="en-US" sz="2800" b="1" dirty="0">
                <a:solidFill>
                  <a:srgbClr val="0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4336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9247"/>
          <a:stretch/>
        </p:blipFill>
        <p:spPr>
          <a:xfrm rot="20375168">
            <a:off x="165982" y="2570294"/>
            <a:ext cx="2892990" cy="1763487"/>
          </a:xfrm>
          <a:prstGeom prst="rect">
            <a:avLst/>
          </a:prstGeom>
        </p:spPr>
      </p:pic>
      <p:sp>
        <p:nvSpPr>
          <p:cNvPr id="16386" name="Rectangle 1"/>
          <p:cNvSpPr>
            <a:spLocks noChangeArrowheads="1"/>
          </p:cNvSpPr>
          <p:nvPr/>
        </p:nvSpPr>
        <p:spPr bwMode="auto">
          <a:xfrm>
            <a:off x="675860" y="25217"/>
            <a:ext cx="11302779" cy="658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defTabSz="457200" fontAlgn="base">
              <a:spcBef>
                <a:spcPct val="0"/>
              </a:spcBef>
              <a:spcAft>
                <a:spcPct val="0"/>
              </a:spcAft>
              <a:buClrTx/>
            </a:pPr>
            <a:r>
              <a:rPr lang="en-US" altLang="en-US" sz="2400" b="1" dirty="0">
                <a:solidFill>
                  <a:srgbClr val="000000"/>
                </a:solidFill>
                <a:latin typeface="Arial" panose="020B0604020202020204" pitchFamily="34" charset="0"/>
              </a:rPr>
              <a:t>Recommendation—</a:t>
            </a:r>
            <a:r>
              <a:rPr lang="en-US" altLang="en-US" sz="2400" dirty="0">
                <a:solidFill>
                  <a:srgbClr val="000000"/>
                </a:solidFill>
                <a:latin typeface="Arial" panose="020B0604020202020204" pitchFamily="34" charset="0"/>
              </a:rPr>
              <a:t> The notification to the aerodrome meteorological office of individual flights should contain the following information </a:t>
            </a:r>
            <a:endParaRPr lang="en-US" altLang="en-US" sz="2400" dirty="0" smtClean="0">
              <a:solidFill>
                <a:srgbClr val="000000"/>
              </a:solidFill>
              <a:latin typeface="Arial" panose="020B0604020202020204" pitchFamily="34" charset="0"/>
            </a:endParaRPr>
          </a:p>
          <a:p>
            <a:pPr defTabSz="457200" fontAlgn="base">
              <a:spcBef>
                <a:spcPct val="0"/>
              </a:spcBef>
              <a:spcAft>
                <a:spcPct val="0"/>
              </a:spcAft>
              <a:buClrTx/>
            </a:pPr>
            <a:endParaRPr lang="en-US" altLang="en-US" sz="2400" dirty="0" smtClean="0">
              <a:solidFill>
                <a:srgbClr val="000000"/>
              </a:solidFill>
              <a:latin typeface="Arial" panose="020B0604020202020204" pitchFamily="34" charset="0"/>
            </a:endParaRPr>
          </a:p>
          <a:p>
            <a:pPr marL="2971800" lvl="5" indent="-457200" algn="just">
              <a:buClrTx/>
              <a:buFont typeface="+mj-lt"/>
              <a:buAutoNum type="alphaLcParenR"/>
            </a:pPr>
            <a:r>
              <a:rPr lang="en-US" altLang="en-US" sz="2000" dirty="0" smtClean="0">
                <a:solidFill>
                  <a:srgbClr val="000000"/>
                </a:solidFill>
                <a:latin typeface="Arial" panose="020B0604020202020204" pitchFamily="34" charset="0"/>
              </a:rPr>
              <a:t>aerodrome </a:t>
            </a:r>
            <a:r>
              <a:rPr lang="en-US" altLang="en-US" sz="2000" dirty="0">
                <a:solidFill>
                  <a:srgbClr val="000000"/>
                </a:solidFill>
                <a:latin typeface="Arial" panose="020B0604020202020204" pitchFamily="34" charset="0"/>
              </a:rPr>
              <a:t>of departure and estimated time of departure;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destination </a:t>
            </a:r>
            <a:r>
              <a:rPr lang="en-US" altLang="en-US" sz="2000" dirty="0">
                <a:solidFill>
                  <a:srgbClr val="000000"/>
                </a:solidFill>
                <a:latin typeface="Arial" panose="020B0604020202020204" pitchFamily="34" charset="0"/>
              </a:rPr>
              <a:t>and estimated time of arrival;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route </a:t>
            </a:r>
            <a:r>
              <a:rPr lang="en-US" altLang="en-US" sz="2000" dirty="0">
                <a:solidFill>
                  <a:srgbClr val="000000"/>
                </a:solidFill>
                <a:latin typeface="Arial" panose="020B0604020202020204" pitchFamily="34" charset="0"/>
              </a:rPr>
              <a:t>to be flown and estimated times of arrival at, and departure from, any intermediate aerodrome(s);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alternate </a:t>
            </a:r>
            <a:r>
              <a:rPr lang="en-US" altLang="en-US" sz="2000" dirty="0">
                <a:solidFill>
                  <a:srgbClr val="000000"/>
                </a:solidFill>
                <a:latin typeface="Arial" panose="020B0604020202020204" pitchFamily="34" charset="0"/>
              </a:rPr>
              <a:t>aerodromes needed to complete the operational flight plan and taken from the relevant list contained in the regional air navigation plan;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cruising </a:t>
            </a:r>
            <a:r>
              <a:rPr lang="en-US" altLang="en-US" sz="2000" dirty="0">
                <a:solidFill>
                  <a:srgbClr val="000000"/>
                </a:solidFill>
                <a:latin typeface="Arial" panose="020B0604020202020204" pitchFamily="34" charset="0"/>
              </a:rPr>
              <a:t>level;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type </a:t>
            </a:r>
            <a:r>
              <a:rPr lang="en-US" altLang="en-US" sz="2000" dirty="0">
                <a:solidFill>
                  <a:srgbClr val="000000"/>
                </a:solidFill>
                <a:latin typeface="Arial" panose="020B0604020202020204" pitchFamily="34" charset="0"/>
              </a:rPr>
              <a:t>of flight, whether under visual or instrument flight rules;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type </a:t>
            </a:r>
            <a:r>
              <a:rPr lang="en-US" altLang="en-US" sz="2000" dirty="0">
                <a:solidFill>
                  <a:srgbClr val="000000"/>
                </a:solidFill>
                <a:latin typeface="Arial" panose="020B0604020202020204" pitchFamily="34" charset="0"/>
              </a:rPr>
              <a:t>of meteorological information requested for a flight crew member, whether flight documentation and/or briefing or consultation; and </a:t>
            </a:r>
          </a:p>
          <a:p>
            <a:pPr marL="2971800" lvl="5" indent="-457200" algn="just">
              <a:lnSpc>
                <a:spcPct val="150000"/>
              </a:lnSpc>
              <a:buClrTx/>
              <a:buFont typeface="+mj-lt"/>
              <a:buAutoNum type="alphaLcParenR"/>
            </a:pPr>
            <a:r>
              <a:rPr lang="en-US" altLang="en-US" sz="2000" dirty="0" smtClean="0">
                <a:solidFill>
                  <a:srgbClr val="000000"/>
                </a:solidFill>
                <a:latin typeface="Arial" panose="020B0604020202020204" pitchFamily="34" charset="0"/>
              </a:rPr>
              <a:t>time(s</a:t>
            </a:r>
            <a:r>
              <a:rPr lang="en-US" altLang="en-US" sz="2000" dirty="0">
                <a:solidFill>
                  <a:srgbClr val="000000"/>
                </a:solidFill>
                <a:latin typeface="Arial" panose="020B0604020202020204" pitchFamily="34" charset="0"/>
              </a:rPr>
              <a:t>) at which briefing, consultation and/or flight documentation are required. </a:t>
            </a: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20</a:t>
            </a:fld>
            <a:endParaRPr lang="en-GB" altLang="en-US"/>
          </a:p>
        </p:txBody>
      </p:sp>
      <p:sp>
        <p:nvSpPr>
          <p:cNvPr id="4"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Tree>
    <p:extLst>
      <p:ext uri="{BB962C8B-B14F-4D97-AF65-F5344CB8AC3E}">
        <p14:creationId xmlns:p14="http://schemas.microsoft.com/office/powerpoint/2010/main" val="12406566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xmlns="" id="{948C45CC-1903-4716-866E-18F613ABFD74}"/>
              </a:ext>
            </a:extLst>
          </p:cNvPr>
          <p:cNvSpPr>
            <a:spLocks noChangeArrowheads="1"/>
          </p:cNvSpPr>
          <p:nvPr/>
        </p:nvSpPr>
        <p:spPr bwMode="auto">
          <a:xfrm>
            <a:off x="3379305" y="1548650"/>
            <a:ext cx="8703838" cy="4664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rgbClr val="000000"/>
                </a:solidFill>
                <a:latin typeface="Calibri" panose="020F0502020204030204" pitchFamily="34" charset="0"/>
                <a:cs typeface="Arial" panose="020B0604020202020204" pitchFamily="34" charset="0"/>
              </a:defRPr>
            </a:lvl9pPr>
          </a:lstStyle>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a:latin typeface="Arial" panose="020B0604020202020204" pitchFamily="34" charset="0"/>
              </a:rPr>
              <a:t>prepare and/or obtain forecasts of local meteorological conditions</a:t>
            </a:r>
          </a:p>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a:latin typeface="Arial" panose="020B0604020202020204" pitchFamily="34" charset="0"/>
              </a:rPr>
              <a:t>maintain a continuous survey of meteorological conditions over the aerodromes for which it is designated to prepare forecasts; </a:t>
            </a:r>
          </a:p>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a:latin typeface="Arial" panose="020B0604020202020204" pitchFamily="34" charset="0"/>
              </a:rPr>
              <a:t>provide briefing, consultation and flight documentation to flight crew members and/or other flight operations personnel</a:t>
            </a:r>
          </a:p>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a:latin typeface="Arial" panose="020B0604020202020204" pitchFamily="34" charset="0"/>
              </a:rPr>
              <a:t>supply other meteorological information to aeronautical users; </a:t>
            </a:r>
          </a:p>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smtClean="0">
                <a:latin typeface="Arial" panose="020B0604020202020204" pitchFamily="34" charset="0"/>
              </a:rPr>
              <a:t>display </a:t>
            </a:r>
            <a:r>
              <a:rPr lang="en-US" altLang="en-US" sz="2200" dirty="0">
                <a:latin typeface="Arial" panose="020B0604020202020204" pitchFamily="34" charset="0"/>
              </a:rPr>
              <a:t>the available meteorological information; </a:t>
            </a:r>
          </a:p>
          <a:p>
            <a:pPr defTabSz="457200" fontAlgn="base">
              <a:lnSpc>
                <a:spcPct val="150000"/>
              </a:lnSpc>
              <a:spcBef>
                <a:spcPct val="0"/>
              </a:spcBef>
              <a:spcAft>
                <a:spcPct val="0"/>
              </a:spcAft>
              <a:buClr>
                <a:srgbClr val="000000"/>
              </a:buClr>
              <a:buSzPct val="100000"/>
              <a:buFont typeface="Wingdings" panose="05000000000000000000" pitchFamily="2" charset="2"/>
              <a:buChar char=""/>
              <a:defRPr/>
            </a:pPr>
            <a:r>
              <a:rPr lang="en-US" altLang="en-US" sz="2200" dirty="0">
                <a:latin typeface="Arial" panose="020B0604020202020204" pitchFamily="34" charset="0"/>
              </a:rPr>
              <a:t>exchange meteorological information with other aerodrome meteorological </a:t>
            </a:r>
            <a:r>
              <a:rPr lang="en-US" altLang="en-US" sz="2200" dirty="0" smtClean="0">
                <a:latin typeface="Arial" panose="020B0604020202020204" pitchFamily="34" charset="0"/>
              </a:rPr>
              <a:t>offices</a:t>
            </a:r>
            <a:endParaRPr lang="en-US" altLang="en-US" sz="2200" dirty="0">
              <a:latin typeface="Arial" panose="020B0604020202020204" pitchFamily="34" charset="0"/>
            </a:endParaRPr>
          </a:p>
        </p:txBody>
      </p:sp>
      <p:sp>
        <p:nvSpPr>
          <p:cNvPr id="18435" name="Rectangle 2"/>
          <p:cNvSpPr>
            <a:spLocks noChangeArrowheads="1"/>
          </p:cNvSpPr>
          <p:nvPr/>
        </p:nvSpPr>
        <p:spPr bwMode="auto">
          <a:xfrm>
            <a:off x="352697" y="175805"/>
            <a:ext cx="11730446"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spcBef>
                <a:spcPct val="0"/>
              </a:spcBef>
              <a:spcAft>
                <a:spcPct val="0"/>
              </a:spcAft>
              <a:buClrTx/>
            </a:pPr>
            <a:r>
              <a:rPr lang="en-US" altLang="en-US" sz="2800" b="1" dirty="0">
                <a:solidFill>
                  <a:srgbClr val="000000"/>
                </a:solidFill>
              </a:rPr>
              <a:t>An aerodrome meteorological office shall carry out all or some of the following functions as necessary to meet  the needs of flight operations at the aerodrome: </a:t>
            </a: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21</a:t>
            </a:fld>
            <a:endParaRPr lang="en-GB" altLang="en-US"/>
          </a:p>
        </p:txBody>
      </p:sp>
      <p:sp>
        <p:nvSpPr>
          <p:cNvPr id="5"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022" r="15291" b="9078"/>
          <a:stretch/>
        </p:blipFill>
        <p:spPr>
          <a:xfrm>
            <a:off x="132522" y="1848970"/>
            <a:ext cx="3246783" cy="3849466"/>
          </a:xfrm>
          <a:prstGeom prst="rect">
            <a:avLst/>
          </a:prstGeom>
        </p:spPr>
      </p:pic>
    </p:spTree>
    <p:extLst>
      <p:ext uri="{BB962C8B-B14F-4D97-AF65-F5344CB8AC3E}">
        <p14:creationId xmlns:p14="http://schemas.microsoft.com/office/powerpoint/2010/main" val="1662043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ChangeArrowheads="1"/>
          </p:cNvSpPr>
          <p:nvPr/>
        </p:nvSpPr>
        <p:spPr bwMode="auto">
          <a:xfrm>
            <a:off x="274317" y="115888"/>
            <a:ext cx="9784079"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defTabSz="457200" fontAlgn="base">
              <a:spcBef>
                <a:spcPct val="0"/>
              </a:spcBef>
              <a:spcAft>
                <a:spcPct val="0"/>
              </a:spcAft>
              <a:buClrTx/>
            </a:pPr>
            <a:r>
              <a:rPr lang="en-US" altLang="en-US" sz="3200" b="1" dirty="0">
                <a:solidFill>
                  <a:srgbClr val="FF0000"/>
                </a:solidFill>
                <a:latin typeface="Arial Black" panose="020B0A04020102020204" pitchFamily="34" charset="0"/>
                <a:cs typeface="Times New Roman" panose="02020603050405020304" pitchFamily="18" charset="0"/>
              </a:rPr>
              <a:t>World </a:t>
            </a:r>
            <a:r>
              <a:rPr lang="en-US" altLang="en-US" sz="3200" b="1" dirty="0" smtClean="0">
                <a:solidFill>
                  <a:srgbClr val="FF0000"/>
                </a:solidFill>
                <a:latin typeface="Arial Black" panose="020B0A04020102020204" pitchFamily="34" charset="0"/>
                <a:cs typeface="Times New Roman" panose="02020603050405020304" pitchFamily="18" charset="0"/>
              </a:rPr>
              <a:t>Area Forecast </a:t>
            </a:r>
            <a:r>
              <a:rPr lang="en-US" altLang="en-US" sz="3200" b="1" dirty="0" err="1" smtClean="0">
                <a:solidFill>
                  <a:srgbClr val="FF0000"/>
                </a:solidFill>
                <a:latin typeface="Arial Black" panose="020B0A04020102020204" pitchFamily="34" charset="0"/>
                <a:cs typeface="Times New Roman" panose="02020603050405020304" pitchFamily="18" charset="0"/>
              </a:rPr>
              <a:t>Centres</a:t>
            </a:r>
            <a:r>
              <a:rPr lang="en-US" altLang="en-US" sz="3200" b="1" dirty="0" smtClean="0">
                <a:solidFill>
                  <a:srgbClr val="FF0000"/>
                </a:solidFill>
                <a:latin typeface="Arial Black" panose="020B0A04020102020204" pitchFamily="34" charset="0"/>
                <a:cs typeface="Times New Roman" panose="02020603050405020304" pitchFamily="18" charset="0"/>
              </a:rPr>
              <a:t> &amp; System </a:t>
            </a:r>
            <a:endParaRPr lang="en-US" altLang="en-US" sz="3200" b="1" dirty="0">
              <a:solidFill>
                <a:srgbClr val="FF0000"/>
              </a:solidFill>
              <a:latin typeface="Arial Black" panose="020B0A04020102020204" pitchFamily="34" charset="0"/>
              <a:cs typeface="Times New Roman" panose="02020603050405020304" pitchFamily="18" charset="0"/>
            </a:endParaRPr>
          </a:p>
        </p:txBody>
      </p:sp>
      <p:sp>
        <p:nvSpPr>
          <p:cNvPr id="20483" name="Rectangle 2"/>
          <p:cNvSpPr>
            <a:spLocks noChangeArrowheads="1"/>
          </p:cNvSpPr>
          <p:nvPr/>
        </p:nvSpPr>
        <p:spPr bwMode="auto">
          <a:xfrm>
            <a:off x="313506" y="1739929"/>
            <a:ext cx="5773782" cy="4557274"/>
          </a:xfrm>
          <a:prstGeom prst="rect">
            <a:avLst/>
          </a:prstGeom>
          <a:solidFill>
            <a:schemeClr val="accent2"/>
          </a:solidFill>
          <a:ln>
            <a:solidFill>
              <a:schemeClr val="tx1"/>
            </a:solidFill>
          </a:ln>
          <a:effectLs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defTabSz="457200" fontAlgn="base">
              <a:spcBef>
                <a:spcPct val="0"/>
              </a:spcBef>
              <a:spcAft>
                <a:spcPct val="0"/>
              </a:spcAft>
              <a:buClrTx/>
            </a:pPr>
            <a:r>
              <a:rPr lang="en-US" altLang="en-US" sz="2000" b="1" dirty="0">
                <a:solidFill>
                  <a:srgbClr val="000000"/>
                </a:solidFill>
                <a:latin typeface="Arial" panose="020B0604020202020204" pitchFamily="34" charset="0"/>
              </a:rPr>
              <a:t>(A) Prepare gridded global forecasts of</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1) upper wind;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2) upper-air temperature and humidity;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3) </a:t>
            </a:r>
            <a:r>
              <a:rPr lang="en-US" altLang="en-US" sz="2000" dirty="0" err="1">
                <a:solidFill>
                  <a:srgbClr val="000000"/>
                </a:solidFill>
                <a:latin typeface="Arial" panose="020B0604020202020204" pitchFamily="34" charset="0"/>
              </a:rPr>
              <a:t>geopotential</a:t>
            </a:r>
            <a:r>
              <a:rPr lang="en-US" altLang="en-US" sz="2000" dirty="0">
                <a:solidFill>
                  <a:srgbClr val="000000"/>
                </a:solidFill>
                <a:latin typeface="Arial" panose="020B0604020202020204" pitchFamily="34" charset="0"/>
              </a:rPr>
              <a:t> altitude of flight levels;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4) flight level and temperature of </a:t>
            </a:r>
            <a:r>
              <a:rPr lang="en-US" altLang="en-US" sz="2000" dirty="0" err="1">
                <a:solidFill>
                  <a:srgbClr val="000000"/>
                </a:solidFill>
                <a:latin typeface="Arial" panose="020B0604020202020204" pitchFamily="34" charset="0"/>
              </a:rPr>
              <a:t>tropopause</a:t>
            </a:r>
            <a:r>
              <a:rPr lang="en-US" altLang="en-US" sz="2000" dirty="0">
                <a:solidFill>
                  <a:srgbClr val="000000"/>
                </a:solidFill>
                <a:latin typeface="Arial" panose="020B0604020202020204" pitchFamily="34" charset="0"/>
              </a:rPr>
              <a:t>;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5) direction, speed and flight level of maximum wind;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6) cumulonimbus clouds;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7) icing; and </a:t>
            </a:r>
          </a:p>
          <a:p>
            <a:pPr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8) turbulence</a:t>
            </a:r>
          </a:p>
        </p:txBody>
      </p:sp>
      <p:sp>
        <p:nvSpPr>
          <p:cNvPr id="20484" name="Rectangle 3"/>
          <p:cNvSpPr>
            <a:spLocks noChangeArrowheads="1"/>
          </p:cNvSpPr>
          <p:nvPr/>
        </p:nvSpPr>
        <p:spPr bwMode="auto">
          <a:xfrm>
            <a:off x="313505" y="777469"/>
            <a:ext cx="11469193" cy="77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spcBef>
                <a:spcPct val="0"/>
              </a:spcBef>
              <a:spcAft>
                <a:spcPct val="0"/>
              </a:spcAft>
              <a:buClrTx/>
            </a:pPr>
            <a:r>
              <a:rPr lang="en-US" altLang="en-US" sz="2200" dirty="0" smtClean="0">
                <a:solidFill>
                  <a:srgbClr val="000000"/>
                </a:solidFill>
                <a:latin typeface="Arial" panose="020B0604020202020204" pitchFamily="34" charset="0"/>
              </a:rPr>
              <a:t>Their </a:t>
            </a:r>
            <a:r>
              <a:rPr lang="en-US" altLang="en-US" sz="2200" dirty="0">
                <a:solidFill>
                  <a:srgbClr val="000000"/>
                </a:solidFill>
                <a:latin typeface="Arial" panose="020B0604020202020204" pitchFamily="34" charset="0"/>
              </a:rPr>
              <a:t>objective </a:t>
            </a:r>
            <a:r>
              <a:rPr lang="en-US" altLang="en-US" sz="2200" dirty="0" smtClean="0">
                <a:solidFill>
                  <a:srgbClr val="000000"/>
                </a:solidFill>
                <a:latin typeface="Arial" panose="020B0604020202020204" pitchFamily="34" charset="0"/>
              </a:rPr>
              <a:t>is </a:t>
            </a:r>
            <a:r>
              <a:rPr lang="en-US" altLang="en-US" sz="2200" dirty="0">
                <a:solidFill>
                  <a:srgbClr val="000000"/>
                </a:solidFill>
                <a:latin typeface="Arial" panose="020B0604020202020204" pitchFamily="34" charset="0"/>
              </a:rPr>
              <a:t>to supply meteorological authorities and other users with global aeronautical meteorological en-route forecasts in digital form. </a:t>
            </a:r>
          </a:p>
        </p:txBody>
      </p:sp>
      <p:sp>
        <p:nvSpPr>
          <p:cNvPr id="2" name="Slide Number Placeholder 1"/>
          <p:cNvSpPr>
            <a:spLocks noGrp="1"/>
          </p:cNvSpPr>
          <p:nvPr>
            <p:ph type="sldNum" sz="quarter" idx="12"/>
          </p:nvPr>
        </p:nvSpPr>
        <p:spPr/>
        <p:txBody>
          <a:bodyPr/>
          <a:lstStyle/>
          <a:p>
            <a:pPr>
              <a:defRPr/>
            </a:pPr>
            <a:fld id="{6F6BDE20-F176-4A5B-8D03-50665C483F80}" type="slidenum">
              <a:rPr lang="en-GB" altLang="en-US" smtClean="0"/>
              <a:pPr>
                <a:defRPr/>
              </a:pPr>
              <a:t>22</a:t>
            </a:fld>
            <a:endParaRPr lang="en-GB" altLang="en-US"/>
          </a:p>
        </p:txBody>
      </p:sp>
      <p:sp>
        <p:nvSpPr>
          <p:cNvPr id="6"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7" name="Rectangle 1"/>
          <p:cNvSpPr>
            <a:spLocks noChangeArrowheads="1"/>
          </p:cNvSpPr>
          <p:nvPr/>
        </p:nvSpPr>
        <p:spPr bwMode="auto">
          <a:xfrm>
            <a:off x="6505304" y="1739929"/>
            <a:ext cx="5277394" cy="4249498"/>
          </a:xfrm>
          <a:prstGeom prst="rect">
            <a:avLst/>
          </a:prstGeom>
          <a:solidFill>
            <a:schemeClr val="accent5">
              <a:lumMod val="60000"/>
              <a:lumOff val="40000"/>
            </a:schemeClr>
          </a:solidFill>
          <a:ln>
            <a:solidFill>
              <a:schemeClr val="tx1"/>
            </a:solidFill>
          </a:ln>
          <a:effectLst/>
          <a:ex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just" defTabSz="457200" fontAlgn="base">
              <a:lnSpc>
                <a:spcPct val="150000"/>
              </a:lnSpc>
              <a:spcBef>
                <a:spcPct val="0"/>
              </a:spcBef>
              <a:spcAft>
                <a:spcPct val="0"/>
              </a:spcAft>
              <a:buClrTx/>
            </a:pPr>
            <a:r>
              <a:rPr lang="en-US" altLang="en-US" sz="2000" b="1" dirty="0">
                <a:solidFill>
                  <a:srgbClr val="000000"/>
                </a:solidFill>
                <a:latin typeface="Arial" panose="020B0604020202020204" pitchFamily="34" charset="0"/>
              </a:rPr>
              <a:t>(B) to prepare global forecasts of significant weather (SIGWX) phenomena;</a:t>
            </a:r>
          </a:p>
          <a:p>
            <a:pPr defTabSz="457200" fontAlgn="base">
              <a:lnSpc>
                <a:spcPct val="150000"/>
              </a:lnSpc>
              <a:spcBef>
                <a:spcPct val="0"/>
              </a:spcBef>
              <a:spcAft>
                <a:spcPct val="0"/>
              </a:spcAft>
              <a:buClrTx/>
            </a:pPr>
            <a:endParaRPr lang="en-US" altLang="en-US" sz="2000" dirty="0" smtClean="0">
              <a:solidFill>
                <a:srgbClr val="000000"/>
              </a:solidFill>
              <a:latin typeface="Arial" panose="020B0604020202020204" pitchFamily="34" charset="0"/>
            </a:endParaRPr>
          </a:p>
          <a:p>
            <a:pPr defTabSz="457200" fontAlgn="base">
              <a:lnSpc>
                <a:spcPct val="150000"/>
              </a:lnSpc>
              <a:spcBef>
                <a:spcPct val="0"/>
              </a:spcBef>
              <a:spcAft>
                <a:spcPct val="0"/>
              </a:spcAft>
              <a:buClrTx/>
            </a:pPr>
            <a:endParaRPr lang="en-US" altLang="en-US" sz="2000" dirty="0">
              <a:solidFill>
                <a:srgbClr val="000000"/>
              </a:solidFill>
              <a:latin typeface="Arial" panose="020B0604020202020204" pitchFamily="34" charset="0"/>
            </a:endParaRPr>
          </a:p>
          <a:p>
            <a:pPr algn="just" defTabSz="457200" fontAlgn="base">
              <a:lnSpc>
                <a:spcPct val="150000"/>
              </a:lnSpc>
              <a:spcBef>
                <a:spcPct val="0"/>
              </a:spcBef>
              <a:spcAft>
                <a:spcPct val="0"/>
              </a:spcAft>
              <a:buClrTx/>
            </a:pPr>
            <a:r>
              <a:rPr lang="en-US" altLang="en-US" sz="2000" dirty="0">
                <a:solidFill>
                  <a:srgbClr val="000000"/>
                </a:solidFill>
                <a:latin typeface="Arial" panose="020B0604020202020204" pitchFamily="34" charset="0"/>
              </a:rPr>
              <a:t>(C ) to issue the forecasts referred to in a) and b) in digital form to meteorological authorities and other users, as approved by the Contracting State on advice from the meteorological authority; </a:t>
            </a:r>
          </a:p>
        </p:txBody>
      </p:sp>
    </p:spTree>
    <p:extLst>
      <p:ext uri="{BB962C8B-B14F-4D97-AF65-F5344CB8AC3E}">
        <p14:creationId xmlns:p14="http://schemas.microsoft.com/office/powerpoint/2010/main" val="317778888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23</a:t>
            </a:fld>
            <a:endParaRPr lang="en-GB">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1" y="261257"/>
            <a:ext cx="11260182" cy="6102914"/>
          </a:xfrm>
          <a:prstGeom prst="rect">
            <a:avLst/>
          </a:prstGeom>
        </p:spPr>
      </p:pic>
    </p:spTree>
    <p:extLst>
      <p:ext uri="{BB962C8B-B14F-4D97-AF65-F5344CB8AC3E}">
        <p14:creationId xmlns:p14="http://schemas.microsoft.com/office/powerpoint/2010/main" val="419983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58677" y="477190"/>
            <a:ext cx="8229627" cy="671786"/>
          </a:xfrm>
          <a:solidFill>
            <a:schemeClr val="tx1"/>
          </a:solidFill>
        </p:spPr>
        <p:txBody>
          <a:bodyPr>
            <a:normAutofit fontScale="90000"/>
          </a:bodyPr>
          <a:lstStyle/>
          <a:p>
            <a:pPr lvl="0"/>
            <a:r>
              <a:rPr lang="en-US" b="1" dirty="0" smtClean="0">
                <a:solidFill>
                  <a:srgbClr val="FF0000"/>
                </a:solidFill>
                <a:latin typeface="Arial Black" panose="020B0A04020102020204" pitchFamily="34" charset="0"/>
              </a:rPr>
              <a:t>RECAP OF LECTURE 1</a:t>
            </a:r>
            <a:endParaRPr lang="en-US" b="1" dirty="0">
              <a:solidFill>
                <a:srgbClr val="FF0000"/>
              </a:solidFill>
              <a:latin typeface="Arial Black" panose="020B0A04020102020204" pitchFamily="34" charset="0"/>
            </a:endParaRPr>
          </a:p>
        </p:txBody>
      </p:sp>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24</a:t>
            </a:fld>
            <a:endParaRPr lang="en-GB">
              <a:solidFill>
                <a:prstClr val="black"/>
              </a:solidFill>
            </a:endParaRPr>
          </a:p>
        </p:txBody>
      </p:sp>
      <p:sp>
        <p:nvSpPr>
          <p:cNvPr id="3" name="TextBox 2"/>
          <p:cNvSpPr txBox="1"/>
          <p:nvPr/>
        </p:nvSpPr>
        <p:spPr>
          <a:xfrm>
            <a:off x="648789" y="1149530"/>
            <a:ext cx="10972800" cy="3539430"/>
          </a:xfrm>
          <a:prstGeom prst="rect">
            <a:avLst/>
          </a:prstGeom>
          <a:solidFill>
            <a:schemeClr val="accent2">
              <a:lumMod val="60000"/>
              <a:lumOff val="40000"/>
            </a:schemeClr>
          </a:solidFill>
          <a:ln>
            <a:solidFill>
              <a:schemeClr val="tx1"/>
            </a:solidFill>
          </a:ln>
        </p:spPr>
        <p:txBody>
          <a:bodyPr wrap="square" rtlCol="0">
            <a:spAutoFit/>
          </a:bodyPr>
          <a:lstStyle/>
          <a:p>
            <a:pPr marL="514350" indent="-514350">
              <a:buAutoNum type="arabicPeriod"/>
            </a:pPr>
            <a:r>
              <a:rPr lang="en-GB" sz="2800" dirty="0" smtClean="0">
                <a:latin typeface="Arial" panose="020B0604020202020204" pitchFamily="34" charset="0"/>
                <a:cs typeface="Arial" panose="020B0604020202020204" pitchFamily="34" charset="0"/>
              </a:rPr>
              <a:t>Fundamental Aviation Terminologies</a:t>
            </a:r>
          </a:p>
          <a:p>
            <a:pPr marL="514350" indent="-514350">
              <a:buAutoNum type="arabicPeriod"/>
            </a:pPr>
            <a:endParaRPr lang="en-GB" sz="2800" dirty="0" smtClean="0">
              <a:latin typeface="Arial" panose="020B0604020202020204" pitchFamily="34" charset="0"/>
              <a:cs typeface="Arial" panose="020B0604020202020204" pitchFamily="34" charset="0"/>
            </a:endParaRPr>
          </a:p>
          <a:p>
            <a:pPr marL="514350" indent="-514350">
              <a:buAutoNum type="arabicPeriod"/>
            </a:pPr>
            <a:r>
              <a:rPr lang="en-GB" sz="2800" dirty="0" smtClean="0">
                <a:latin typeface="Arial" panose="020B0604020202020204" pitchFamily="34" charset="0"/>
                <a:cs typeface="Arial" panose="020B0604020202020204" pitchFamily="34" charset="0"/>
              </a:rPr>
              <a:t>Common causes of plane crashes</a:t>
            </a:r>
          </a:p>
          <a:p>
            <a:pPr marL="514350" indent="-514350">
              <a:buAutoNum type="arabicPeriod"/>
            </a:pPr>
            <a:endParaRPr lang="en-GB" sz="2800" dirty="0" smtClean="0">
              <a:latin typeface="Arial" panose="020B0604020202020204" pitchFamily="34" charset="0"/>
              <a:cs typeface="Arial" panose="020B0604020202020204" pitchFamily="34" charset="0"/>
            </a:endParaRPr>
          </a:p>
          <a:p>
            <a:pPr marL="514350" indent="-514350">
              <a:buAutoNum type="arabicPeriod"/>
            </a:pPr>
            <a:r>
              <a:rPr lang="en-GB" sz="2800" dirty="0" smtClean="0">
                <a:latin typeface="Arial" panose="020B0604020202020204" pitchFamily="34" charset="0"/>
                <a:cs typeface="Arial" panose="020B0604020202020204" pitchFamily="34" charset="0"/>
              </a:rPr>
              <a:t>Aerodrome Meteorological Services: operations and procedures</a:t>
            </a:r>
          </a:p>
          <a:p>
            <a:pPr marL="514350" indent="-514350">
              <a:buAutoNum type="arabicPeriod"/>
            </a:pPr>
            <a:endParaRPr lang="en-GB" sz="2800" dirty="0" smtClean="0">
              <a:latin typeface="Arial" panose="020B0604020202020204" pitchFamily="34" charset="0"/>
              <a:cs typeface="Arial" panose="020B0604020202020204" pitchFamily="34" charset="0"/>
            </a:endParaRPr>
          </a:p>
          <a:p>
            <a:pPr marL="514350" indent="-514350">
              <a:buAutoNum type="arabicPeriod"/>
            </a:pPr>
            <a:r>
              <a:rPr lang="en-GB" sz="2800" dirty="0" smtClean="0">
                <a:latin typeface="Arial" panose="020B0604020202020204" pitchFamily="34" charset="0"/>
                <a:cs typeface="Arial" panose="020B0604020202020204" pitchFamily="34" charset="0"/>
              </a:rPr>
              <a:t>World Area Forecast Centres and Systems</a:t>
            </a:r>
          </a:p>
          <a:p>
            <a:pPr marL="514350" indent="-514350">
              <a:buAutoNum type="arabicPeriod"/>
            </a:pPr>
            <a:endParaRPr lang="en-GB"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20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8409" y="124489"/>
            <a:ext cx="8229627" cy="671786"/>
          </a:xfrm>
          <a:solidFill>
            <a:schemeClr val="tx1"/>
          </a:solidFill>
        </p:spPr>
        <p:txBody>
          <a:bodyPr>
            <a:normAutofit fontScale="90000"/>
          </a:bodyPr>
          <a:lstStyle/>
          <a:p>
            <a:pPr lvl="0"/>
            <a:r>
              <a:rPr lang="en-US" b="1" dirty="0" smtClean="0">
                <a:solidFill>
                  <a:srgbClr val="FF0000"/>
                </a:solidFill>
                <a:latin typeface="+mn-lt"/>
              </a:rPr>
              <a:t>ASSESSMENT ON LECTURE 1</a:t>
            </a:r>
            <a:endParaRPr lang="en-US" b="1" dirty="0">
              <a:solidFill>
                <a:srgbClr val="FF0000"/>
              </a:solidFill>
              <a:latin typeface="+mn-lt"/>
            </a:endParaRPr>
          </a:p>
        </p:txBody>
      </p:sp>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25</a:t>
            </a:fld>
            <a:endParaRPr lang="en-GB">
              <a:solidFill>
                <a:prstClr val="black"/>
              </a:solidFill>
            </a:endParaRPr>
          </a:p>
        </p:txBody>
      </p:sp>
      <p:sp>
        <p:nvSpPr>
          <p:cNvPr id="3" name="TextBox 2"/>
          <p:cNvSpPr txBox="1"/>
          <p:nvPr/>
        </p:nvSpPr>
        <p:spPr>
          <a:xfrm>
            <a:off x="182880" y="770703"/>
            <a:ext cx="11769634" cy="5478423"/>
          </a:xfrm>
          <a:prstGeom prst="rect">
            <a:avLst/>
          </a:prstGeom>
          <a:solidFill>
            <a:schemeClr val="accent2">
              <a:lumMod val="60000"/>
              <a:lumOff val="40000"/>
            </a:schemeClr>
          </a:solidFill>
          <a:ln>
            <a:solidFill>
              <a:schemeClr val="tx1"/>
            </a:solidFill>
          </a:ln>
        </p:spPr>
        <p:txBody>
          <a:bodyPr wrap="square" rtlCol="0">
            <a:spAutoFit/>
          </a:bodyPr>
          <a:lstStyle/>
          <a:p>
            <a:pPr marL="514350" indent="-514350">
              <a:buAutoNum type="arabicPeriod"/>
            </a:pPr>
            <a:r>
              <a:rPr lang="en-GB" sz="2200" dirty="0" smtClean="0"/>
              <a:t>How do aprons/ramps, taxiways and runways vary from each other?</a:t>
            </a:r>
          </a:p>
          <a:p>
            <a:pPr marL="514350" indent="-514350">
              <a:buAutoNum type="arabicPeriod"/>
            </a:pPr>
            <a:endParaRPr lang="en-GB" sz="2200" dirty="0"/>
          </a:p>
          <a:p>
            <a:pPr marL="514350" indent="-514350">
              <a:buAutoNum type="arabicPeriod"/>
            </a:pPr>
            <a:r>
              <a:rPr lang="en-GB" sz="2200" dirty="0" smtClean="0"/>
              <a:t>In what ways do Aeronautical meteorological stations help improve the quality of services and increase traffic for the aviation industry?</a:t>
            </a:r>
          </a:p>
          <a:p>
            <a:pPr marL="514350" indent="-514350">
              <a:buAutoNum type="arabicPeriod"/>
            </a:pPr>
            <a:endParaRPr lang="en-GB" sz="2200" dirty="0"/>
          </a:p>
          <a:p>
            <a:pPr marL="514350" indent="-514350">
              <a:buAutoNum type="arabicPeriod"/>
            </a:pPr>
            <a:r>
              <a:rPr lang="en-GB" sz="2200" dirty="0" smtClean="0"/>
              <a:t>If you were piloting a commercial aircraft set for landing at the </a:t>
            </a:r>
            <a:r>
              <a:rPr lang="en-GB" sz="2200" dirty="0" err="1" smtClean="0"/>
              <a:t>Kotoka</a:t>
            </a:r>
            <a:r>
              <a:rPr lang="en-GB" sz="2200" dirty="0" smtClean="0"/>
              <a:t> International Airport and see any of the light indicators below on the PAPI, how would you interpret them and what do they mean for your landing? </a:t>
            </a:r>
          </a:p>
          <a:p>
            <a:pPr marL="1885950" lvl="3" indent="-514350">
              <a:buFont typeface="+mj-lt"/>
              <a:buAutoNum type="alphaLcParenR"/>
            </a:pPr>
            <a:r>
              <a:rPr lang="en-GB" sz="2200" dirty="0" err="1"/>
              <a:t>r</a:t>
            </a:r>
            <a:r>
              <a:rPr lang="en-GB" sz="2200" dirty="0" err="1" smtClean="0"/>
              <a:t>rrr</a:t>
            </a:r>
            <a:endParaRPr lang="en-GB" sz="2200" dirty="0" smtClean="0"/>
          </a:p>
          <a:p>
            <a:pPr marL="1885950" lvl="3" indent="-514350">
              <a:buFont typeface="+mj-lt"/>
              <a:buAutoNum type="alphaLcParenR"/>
            </a:pPr>
            <a:r>
              <a:rPr lang="en-GB" sz="2200" dirty="0" err="1"/>
              <a:t>r</a:t>
            </a:r>
            <a:r>
              <a:rPr lang="en-GB" sz="2200" dirty="0" err="1" smtClean="0"/>
              <a:t>rww</a:t>
            </a:r>
            <a:endParaRPr lang="en-GB" sz="2200" dirty="0" smtClean="0"/>
          </a:p>
          <a:p>
            <a:pPr marL="1885950" lvl="3" indent="-514350">
              <a:buFont typeface="+mj-lt"/>
              <a:buAutoNum type="alphaLcParenR"/>
            </a:pPr>
            <a:r>
              <a:rPr lang="en-GB" sz="2200" dirty="0" err="1"/>
              <a:t>r</a:t>
            </a:r>
            <a:r>
              <a:rPr lang="en-GB" sz="2200" dirty="0" err="1" smtClean="0"/>
              <a:t>rrw</a:t>
            </a:r>
            <a:endParaRPr lang="en-GB" sz="2200" dirty="0" smtClean="0"/>
          </a:p>
          <a:p>
            <a:pPr marL="1885950" lvl="3" indent="-514350">
              <a:buFont typeface="+mj-lt"/>
              <a:buAutoNum type="alphaLcParenR"/>
            </a:pPr>
            <a:r>
              <a:rPr lang="en-GB" sz="2200" dirty="0" err="1"/>
              <a:t>w</a:t>
            </a:r>
            <a:r>
              <a:rPr lang="en-GB" sz="2200" dirty="0" err="1" smtClean="0"/>
              <a:t>www</a:t>
            </a:r>
            <a:endParaRPr lang="en-GB" sz="2200" dirty="0" smtClean="0"/>
          </a:p>
          <a:p>
            <a:pPr marL="1885950" lvl="3" indent="-514350">
              <a:buFont typeface="+mj-lt"/>
              <a:buAutoNum type="alphaLcParenR"/>
            </a:pPr>
            <a:r>
              <a:rPr lang="en-GB" sz="2200" dirty="0" err="1"/>
              <a:t>r</a:t>
            </a:r>
            <a:r>
              <a:rPr lang="en-GB" sz="2200" dirty="0" err="1" smtClean="0"/>
              <a:t>www</a:t>
            </a:r>
            <a:endParaRPr lang="en-GB" sz="2200" dirty="0" smtClean="0"/>
          </a:p>
          <a:p>
            <a:pPr lvl="1"/>
            <a:r>
              <a:rPr lang="en-GB" sz="2000" b="1" i="1" dirty="0" smtClean="0">
                <a:solidFill>
                  <a:schemeClr val="accent1">
                    <a:lumMod val="50000"/>
                  </a:schemeClr>
                </a:solidFill>
              </a:rPr>
              <a:t>(r denotes red light and w denotes white light)</a:t>
            </a:r>
          </a:p>
          <a:p>
            <a:pPr lvl="1"/>
            <a:endParaRPr lang="en-GB" sz="2000" b="1" i="1" dirty="0">
              <a:solidFill>
                <a:schemeClr val="accent1">
                  <a:lumMod val="50000"/>
                </a:schemeClr>
              </a:solidFill>
            </a:endParaRPr>
          </a:p>
          <a:p>
            <a:pPr algn="r"/>
            <a:r>
              <a:rPr lang="en-GB" sz="2400" b="1" dirty="0" smtClean="0">
                <a:solidFill>
                  <a:srgbClr val="FF0000"/>
                </a:solidFill>
              </a:rPr>
              <a:t>Submission Deadline:  October 01, 2019</a:t>
            </a:r>
            <a:endParaRPr lang="en-GB" sz="2400" b="1" dirty="0">
              <a:solidFill>
                <a:srgbClr val="FF0000"/>
              </a:solidFill>
            </a:endParaRPr>
          </a:p>
        </p:txBody>
      </p:sp>
    </p:spTree>
    <p:extLst>
      <p:ext uri="{BB962C8B-B14F-4D97-AF65-F5344CB8AC3E}">
        <p14:creationId xmlns:p14="http://schemas.microsoft.com/office/powerpoint/2010/main" val="1677265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3</a:t>
            </a:fld>
            <a:endParaRPr lang="en-GB">
              <a:solidFill>
                <a:prstClr val="black"/>
              </a:solidFill>
            </a:endParaRPr>
          </a:p>
        </p:txBody>
      </p:sp>
      <p:sp>
        <p:nvSpPr>
          <p:cNvPr id="2" name="Title 1"/>
          <p:cNvSpPr txBox="1">
            <a:spLocks noGrp="1"/>
          </p:cNvSpPr>
          <p:nvPr>
            <p:ph type="title" idx="4294967295"/>
          </p:nvPr>
        </p:nvSpPr>
        <p:spPr>
          <a:xfrm>
            <a:off x="138722" y="65000"/>
            <a:ext cx="7881870" cy="671513"/>
          </a:xfrm>
          <a:solidFill>
            <a:schemeClr val="tx1"/>
          </a:solidFill>
        </p:spPr>
        <p:txBody>
          <a:bodyPr>
            <a:normAutofit/>
          </a:bodyPr>
          <a:lstStyle/>
          <a:p>
            <a:pPr lvl="0"/>
            <a:r>
              <a:rPr lang="en-US" sz="4000" b="1" dirty="0">
                <a:solidFill>
                  <a:srgbClr val="FF0000"/>
                </a:solidFill>
                <a:latin typeface="Arial Black" panose="020B0A04020102020204" pitchFamily="34" charset="0"/>
              </a:rPr>
              <a:t>Recommended Literature</a:t>
            </a:r>
          </a:p>
        </p:txBody>
      </p:sp>
      <p:sp>
        <p:nvSpPr>
          <p:cNvPr id="3" name="Subtitle 2"/>
          <p:cNvSpPr txBox="1">
            <a:spLocks noGrp="1"/>
          </p:cNvSpPr>
          <p:nvPr>
            <p:ph type="subTitle" idx="4294967295"/>
          </p:nvPr>
        </p:nvSpPr>
        <p:spPr>
          <a:xfrm>
            <a:off x="143691" y="736513"/>
            <a:ext cx="11782697" cy="3861613"/>
          </a:xfrm>
          <a:solidFill>
            <a:schemeClr val="accent2">
              <a:lumMod val="60000"/>
              <a:lumOff val="40000"/>
            </a:schemeClr>
          </a:solidFill>
          <a:ln>
            <a:solidFill>
              <a:schemeClr val="tx1"/>
            </a:solidFill>
          </a:ln>
        </p:spPr>
        <p:txBody>
          <a:bodyPr anchor="ctr">
            <a:noAutofit/>
          </a:bodyPr>
          <a:lstStyle/>
          <a:p>
            <a:pPr marL="457200" lvl="0" indent="-457200" algn="just">
              <a:buFont typeface="+mj-lt"/>
              <a:buAutoNum type="arabicPeriod"/>
            </a:pPr>
            <a:r>
              <a:rPr lang="en-GB" sz="2400" dirty="0">
                <a:latin typeface="Arial" panose="020B0604020202020204" pitchFamily="34" charset="0"/>
                <a:cs typeface="Arial" panose="020B0604020202020204" pitchFamily="34" charset="0"/>
              </a:rPr>
              <a:t>Lee, J. T., &amp; McCarthy, J. (2014). Aeronautical meteorology. In </a:t>
            </a:r>
            <a:r>
              <a:rPr lang="en-GB" sz="2400" i="1" dirty="0" smtClean="0">
                <a:latin typeface="Arial" panose="020B0604020202020204" pitchFamily="34" charset="0"/>
                <a:cs typeface="Arial" panose="020B0604020202020204" pitchFamily="34" charset="0"/>
              </a:rPr>
              <a:t>Access Science</a:t>
            </a:r>
            <a:r>
              <a:rPr lang="en-GB" sz="2400" dirty="0">
                <a:latin typeface="Arial" panose="020B0604020202020204" pitchFamily="34" charset="0"/>
                <a:cs typeface="Arial" panose="020B0604020202020204" pitchFamily="34" charset="0"/>
              </a:rPr>
              <a:t>. McGraw-Hill Education. </a:t>
            </a:r>
            <a:r>
              <a:rPr lang="en-GB" sz="2400" dirty="0">
                <a:latin typeface="Arial" panose="020B0604020202020204" pitchFamily="34" charset="0"/>
                <a:cs typeface="Arial" panose="020B0604020202020204" pitchFamily="34" charset="0"/>
                <a:hlinkClick r:id="rId3"/>
              </a:rPr>
              <a:t>https://</a:t>
            </a:r>
            <a:r>
              <a:rPr lang="en-GB" sz="2400" dirty="0" smtClean="0">
                <a:latin typeface="Arial" panose="020B0604020202020204" pitchFamily="34" charset="0"/>
                <a:cs typeface="Arial" panose="020B0604020202020204" pitchFamily="34" charset="0"/>
                <a:hlinkClick r:id="rId3"/>
              </a:rPr>
              <a:t>doi.org/10.1036/1097-8542.013300</a:t>
            </a:r>
            <a:endParaRPr lang="en-GB" sz="2400" dirty="0" smtClean="0">
              <a:latin typeface="Arial" panose="020B0604020202020204" pitchFamily="34" charset="0"/>
              <a:cs typeface="Arial" panose="020B0604020202020204" pitchFamily="34" charset="0"/>
            </a:endParaRPr>
          </a:p>
          <a:p>
            <a:pPr marL="457200" lvl="0" indent="-457200" algn="just">
              <a:buFont typeface="+mj-lt"/>
              <a:buAutoNum type="arabicPeriod"/>
            </a:pPr>
            <a:endParaRPr lang="en-GB" sz="2400" dirty="0">
              <a:latin typeface="Arial" panose="020B0604020202020204" pitchFamily="34" charset="0"/>
              <a:cs typeface="Arial" panose="020B0604020202020204" pitchFamily="34" charset="0"/>
            </a:endParaRPr>
          </a:p>
          <a:p>
            <a:pPr marL="457200" lvl="0" indent="-457200" algn="just">
              <a:buFont typeface="+mj-lt"/>
              <a:buAutoNum type="arabicPeriod"/>
            </a:pPr>
            <a:r>
              <a:rPr lang="en-GB" sz="2400" dirty="0" smtClean="0">
                <a:latin typeface="Arial" panose="020B0604020202020204" pitchFamily="34" charset="0"/>
                <a:cs typeface="Arial" panose="020B0604020202020204" pitchFamily="34" charset="0"/>
              </a:rPr>
              <a:t>Proceedings of The 2017 </a:t>
            </a:r>
            <a:r>
              <a:rPr lang="en-GB" sz="2400" dirty="0">
                <a:latin typeface="Arial" panose="020B0604020202020204" pitchFamily="34" charset="0"/>
                <a:cs typeface="Arial" panose="020B0604020202020204" pitchFamily="34" charset="0"/>
              </a:rPr>
              <a:t>WMO Aeronautical Meteorology Scientific Conference (</a:t>
            </a:r>
            <a:r>
              <a:rPr lang="en-GB" sz="2400" dirty="0" err="1">
                <a:latin typeface="Arial" panose="020B0604020202020204" pitchFamily="34" charset="0"/>
                <a:cs typeface="Arial" panose="020B0604020202020204" pitchFamily="34" charset="0"/>
              </a:rPr>
              <a:t>AeroMetSci</a:t>
            </a:r>
            <a:r>
              <a:rPr lang="en-GB" sz="2400" dirty="0">
                <a:latin typeface="Arial" panose="020B0604020202020204" pitchFamily="34" charset="0"/>
                <a:cs typeface="Arial" panose="020B0604020202020204" pitchFamily="34" charset="0"/>
              </a:rPr>
              <a:t> 2017) (6-10 November 2017; Toulouse, France</a:t>
            </a:r>
            <a:r>
              <a:rPr lang="en-GB" sz="2400" dirty="0" smtClean="0">
                <a:latin typeface="Arial" panose="020B0604020202020204" pitchFamily="34" charset="0"/>
                <a:cs typeface="Arial" panose="020B0604020202020204" pitchFamily="34" charset="0"/>
              </a:rPr>
              <a:t>)</a:t>
            </a:r>
          </a:p>
          <a:p>
            <a:pPr marL="457200" lvl="0" indent="-457200" algn="just">
              <a:buFont typeface="+mj-lt"/>
              <a:buAutoNum type="arabicPeriod"/>
            </a:pPr>
            <a:endParaRPr lang="en-US" sz="2400" dirty="0" smtClean="0">
              <a:latin typeface="Arial" panose="020B0604020202020204" pitchFamily="34" charset="0"/>
              <a:cs typeface="Arial" panose="020B0604020202020204" pitchFamily="34" charset="0"/>
            </a:endParaRPr>
          </a:p>
          <a:p>
            <a:pPr marL="457200" lvl="0" indent="-457200" algn="just">
              <a:buFont typeface="+mj-lt"/>
              <a:buAutoNum type="arabicPeriod"/>
            </a:pPr>
            <a:r>
              <a:rPr lang="en-US" sz="2400" dirty="0" smtClean="0">
                <a:latin typeface="Arial" panose="020B0604020202020204" pitchFamily="34" charset="0"/>
                <a:cs typeface="Arial" panose="020B0604020202020204" pitchFamily="34" charset="0"/>
              </a:rPr>
              <a:t>Meteorology </a:t>
            </a:r>
            <a:r>
              <a:rPr lang="en-US" sz="2400" dirty="0">
                <a:latin typeface="Arial" panose="020B0604020202020204" pitchFamily="34" charset="0"/>
                <a:cs typeface="Arial" panose="020B0604020202020204" pitchFamily="34" charset="0"/>
              </a:rPr>
              <a:t>of Tropical West Africa; The Forecasters’ Handbook. Edited by Douglas J. Parker and </a:t>
            </a:r>
            <a:r>
              <a:rPr lang="en-US" sz="2400" dirty="0" err="1">
                <a:latin typeface="Arial" panose="020B0604020202020204" pitchFamily="34" charset="0"/>
                <a:cs typeface="Arial" panose="020B0604020202020204" pitchFamily="34" charset="0"/>
              </a:rPr>
              <a:t>Mariane</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Diop</a:t>
            </a:r>
            <a:r>
              <a:rPr lang="en-US" sz="2400" dirty="0" smtClean="0">
                <a:latin typeface="Arial" panose="020B0604020202020204" pitchFamily="34" charset="0"/>
                <a:cs typeface="Arial" panose="020B0604020202020204" pitchFamily="34" charset="0"/>
              </a:rPr>
              <a:t>-Kane.</a:t>
            </a:r>
          </a:p>
        </p:txBody>
      </p:sp>
    </p:spTree>
    <p:extLst>
      <p:ext uri="{BB962C8B-B14F-4D97-AF65-F5344CB8AC3E}">
        <p14:creationId xmlns:p14="http://schemas.microsoft.com/office/powerpoint/2010/main" val="300551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solidFill>
                  <a:prstClr val="black"/>
                </a:solidFill>
              </a:rPr>
              <a:t>MET451: AVIATION METEOROLOGY</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4</a:t>
            </a:fld>
            <a:endParaRPr lang="en-GB">
              <a:solidFill>
                <a:prstClr val="black"/>
              </a:solidFill>
            </a:endParaRPr>
          </a:p>
        </p:txBody>
      </p:sp>
      <p:sp>
        <p:nvSpPr>
          <p:cNvPr id="2" name="Title 1"/>
          <p:cNvSpPr txBox="1">
            <a:spLocks noGrp="1"/>
          </p:cNvSpPr>
          <p:nvPr>
            <p:ph type="title" idx="4294967295"/>
          </p:nvPr>
        </p:nvSpPr>
        <p:spPr>
          <a:xfrm>
            <a:off x="347730" y="65000"/>
            <a:ext cx="7881870" cy="671513"/>
          </a:xfrm>
          <a:solidFill>
            <a:schemeClr val="tx1"/>
          </a:solidFill>
        </p:spPr>
        <p:txBody>
          <a:bodyPr>
            <a:normAutofit/>
          </a:bodyPr>
          <a:lstStyle/>
          <a:p>
            <a:pPr lvl="0"/>
            <a:r>
              <a:rPr lang="en-US" sz="4000" b="1" dirty="0" smtClean="0">
                <a:solidFill>
                  <a:srgbClr val="FF0000"/>
                </a:solidFill>
                <a:latin typeface="Arial Black" panose="020B0A04020102020204" pitchFamily="34" charset="0"/>
              </a:rPr>
              <a:t>First Semester Highlights </a:t>
            </a:r>
            <a:endParaRPr lang="en-US" sz="4000" b="1" dirty="0">
              <a:solidFill>
                <a:srgbClr val="FF0000"/>
              </a:solidFill>
              <a:latin typeface="Arial Black" panose="020B0A04020102020204" pitchFamily="34" charset="0"/>
            </a:endParaRPr>
          </a:p>
        </p:txBody>
      </p:sp>
      <p:sp>
        <p:nvSpPr>
          <p:cNvPr id="3" name="Subtitle 2"/>
          <p:cNvSpPr txBox="1">
            <a:spLocks noGrp="1"/>
          </p:cNvSpPr>
          <p:nvPr>
            <p:ph type="subTitle" idx="4294967295"/>
          </p:nvPr>
        </p:nvSpPr>
        <p:spPr>
          <a:xfrm>
            <a:off x="347730" y="703596"/>
            <a:ext cx="10341735" cy="3358954"/>
          </a:xfrm>
          <a:solidFill>
            <a:schemeClr val="accent2">
              <a:lumMod val="60000"/>
              <a:lumOff val="40000"/>
            </a:schemeClr>
          </a:solidFill>
          <a:ln w="38100">
            <a:solidFill>
              <a:schemeClr val="tx1"/>
            </a:solidFill>
          </a:ln>
        </p:spPr>
        <p:txBody>
          <a:bodyPr anchor="ctr">
            <a:noAutofit/>
          </a:bodyPr>
          <a:lstStyle/>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October 17, 2019  	 	-   Quiz 1</a:t>
            </a:r>
          </a:p>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November 4 – 8, 2019    	-   Mid-Semester Examination Week</a:t>
            </a:r>
          </a:p>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November 11 – 16, 2019   	-   Mid-Semester Break</a:t>
            </a:r>
          </a:p>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November 28, 2019   		-   Quiz 2</a:t>
            </a:r>
          </a:p>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December 9 - 20, 2019   	-   First Semester Examinations</a:t>
            </a:r>
          </a:p>
          <a:p>
            <a:pPr lvl="0" algn="just">
              <a:buFont typeface="Wingdings" panose="05000000000000000000" pitchFamily="2" charset="2"/>
              <a:buChar char="Ø"/>
            </a:pPr>
            <a:r>
              <a:rPr lang="en-US" sz="2400" dirty="0" smtClean="0">
                <a:latin typeface="Arial" panose="020B0604020202020204" pitchFamily="34" charset="0"/>
                <a:cs typeface="Arial" panose="020B0604020202020204" pitchFamily="34" charset="0"/>
              </a:rPr>
              <a:t>December 21, 2019		-   End of First Semester</a:t>
            </a:r>
          </a:p>
        </p:txBody>
      </p:sp>
      <p:sp>
        <p:nvSpPr>
          <p:cNvPr id="6" name="TextBox 5"/>
          <p:cNvSpPr txBox="1"/>
          <p:nvPr/>
        </p:nvSpPr>
        <p:spPr>
          <a:xfrm>
            <a:off x="347730" y="4442556"/>
            <a:ext cx="10341735" cy="1569660"/>
          </a:xfrm>
          <a:prstGeom prst="rect">
            <a:avLst/>
          </a:prstGeom>
          <a:solidFill>
            <a:schemeClr val="accent6">
              <a:lumMod val="60000"/>
              <a:lumOff val="40000"/>
            </a:schemeClr>
          </a:solidFill>
          <a:ln>
            <a:solidFill>
              <a:schemeClr val="tx1"/>
            </a:solidFill>
          </a:ln>
        </p:spPr>
        <p:txBody>
          <a:bodyPr wrap="square" rtlCol="0">
            <a:spAutoFit/>
          </a:bodyPr>
          <a:lstStyle/>
          <a:p>
            <a:pPr marL="342900" indent="-342900">
              <a:buFont typeface="Wingdings" panose="05000000000000000000" pitchFamily="2" charset="2"/>
              <a:buChar char="§"/>
            </a:pPr>
            <a:r>
              <a:rPr lang="en-GB" sz="2400" b="1" dirty="0" smtClean="0"/>
              <a:t>7 Lecture Series</a:t>
            </a:r>
          </a:p>
          <a:p>
            <a:pPr marL="342900" indent="-342900">
              <a:buFont typeface="Wingdings" panose="05000000000000000000" pitchFamily="2" charset="2"/>
              <a:buChar char="§"/>
            </a:pPr>
            <a:r>
              <a:rPr lang="en-GB" sz="2400" b="1" dirty="0" smtClean="0"/>
              <a:t>7 Assignments  (Given After Every Lecture Series &amp; To Be Submitted At Start of Next Lecture or As Specified by Lecturer)</a:t>
            </a:r>
          </a:p>
          <a:p>
            <a:pPr marL="342900" indent="-342900">
              <a:buFont typeface="Wingdings" panose="05000000000000000000" pitchFamily="2" charset="2"/>
              <a:buChar char="§"/>
            </a:pPr>
            <a:r>
              <a:rPr lang="en-GB" sz="2400" b="1" dirty="0" smtClean="0"/>
              <a:t>2 Quizzes</a:t>
            </a:r>
          </a:p>
        </p:txBody>
      </p:sp>
    </p:spTree>
    <p:extLst>
      <p:ext uri="{BB962C8B-B14F-4D97-AF65-F5344CB8AC3E}">
        <p14:creationId xmlns:p14="http://schemas.microsoft.com/office/powerpoint/2010/main" val="64383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90" y="2956673"/>
            <a:ext cx="7886700" cy="556844"/>
          </a:xfrm>
        </p:spPr>
        <p:txBody>
          <a:bodyPr>
            <a:normAutofit/>
          </a:bodyPr>
          <a:lstStyle/>
          <a:p>
            <a:pPr algn="ctr"/>
            <a:r>
              <a:rPr lang="en-GB" sz="3000" b="1" dirty="0">
                <a:solidFill>
                  <a:srgbClr val="FF0000"/>
                </a:solidFill>
                <a:latin typeface="Arial Black" panose="020B0A04020102020204" pitchFamily="34" charset="0"/>
              </a:rPr>
              <a:t>LECTURE 1</a:t>
            </a:r>
          </a:p>
        </p:txBody>
      </p:sp>
    </p:spTree>
    <p:extLst>
      <p:ext uri="{BB962C8B-B14F-4D97-AF65-F5344CB8AC3E}">
        <p14:creationId xmlns:p14="http://schemas.microsoft.com/office/powerpoint/2010/main" val="1481603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141668" y="103643"/>
            <a:ext cx="2653048" cy="360424"/>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b="1" dirty="0">
                <a:solidFill>
                  <a:srgbClr val="FF0000"/>
                </a:solidFill>
              </a:rPr>
              <a:t>Meteorology ???</a:t>
            </a:r>
          </a:p>
          <a:p>
            <a:pPr algn="just"/>
            <a:endParaRPr lang="en-GB" sz="2800" b="1" dirty="0">
              <a:solidFill>
                <a:srgbClr val="FF0000"/>
              </a:solidFill>
            </a:endParaRPr>
          </a:p>
          <a:p>
            <a:pPr algn="just"/>
            <a:endParaRPr lang="en-GB" sz="2800" b="1" dirty="0">
              <a:solidFill>
                <a:srgbClr val="FF0000"/>
              </a:solidFill>
            </a:endParaRPr>
          </a:p>
        </p:txBody>
      </p:sp>
      <p:sp>
        <p:nvSpPr>
          <p:cNvPr id="8" name="Subtitle 2"/>
          <p:cNvSpPr txBox="1">
            <a:spLocks/>
          </p:cNvSpPr>
          <p:nvPr/>
        </p:nvSpPr>
        <p:spPr>
          <a:xfrm>
            <a:off x="777562" y="5092294"/>
            <a:ext cx="4034307" cy="360424"/>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700" b="1" dirty="0">
                <a:solidFill>
                  <a:srgbClr val="FF0000"/>
                </a:solidFill>
              </a:rPr>
              <a:t>Aviation Meteorology ???</a:t>
            </a:r>
          </a:p>
        </p:txBody>
      </p:sp>
      <p:sp>
        <p:nvSpPr>
          <p:cNvPr id="10" name="TextBox 9"/>
          <p:cNvSpPr txBox="1"/>
          <p:nvPr/>
        </p:nvSpPr>
        <p:spPr>
          <a:xfrm>
            <a:off x="800636" y="5545014"/>
            <a:ext cx="6231228" cy="830997"/>
          </a:xfrm>
          <a:prstGeom prst="rect">
            <a:avLst/>
          </a:prstGeom>
          <a:solidFill>
            <a:schemeClr val="accent2"/>
          </a:solidFill>
          <a:ln>
            <a:solidFill>
              <a:schemeClr val="tx1"/>
            </a:solidFill>
          </a:ln>
        </p:spPr>
        <p:txBody>
          <a:bodyPr wrap="square" rtlCol="0">
            <a:spAutoFit/>
          </a:bodyPr>
          <a:lstStyle/>
          <a:p>
            <a:pPr defTabSz="685800"/>
            <a:r>
              <a:rPr lang="en-GB" sz="2400" dirty="0">
                <a:solidFill>
                  <a:prstClr val="black"/>
                </a:solidFill>
                <a:cs typeface="Arial" panose="020B0604020202020204" pitchFamily="34" charset="0"/>
              </a:rPr>
              <a:t>…  meteorology related </a:t>
            </a:r>
            <a:r>
              <a:rPr lang="en-GB" sz="2400" dirty="0" smtClean="0">
                <a:solidFill>
                  <a:prstClr val="black"/>
                </a:solidFill>
                <a:cs typeface="Arial" panose="020B0604020202020204" pitchFamily="34" charset="0"/>
              </a:rPr>
              <a:t>to the aviation industry, their navigation </a:t>
            </a:r>
            <a:r>
              <a:rPr lang="en-GB" sz="2400" dirty="0">
                <a:solidFill>
                  <a:prstClr val="black"/>
                </a:solidFill>
                <a:cs typeface="Arial" panose="020B0604020202020204" pitchFamily="34" charset="0"/>
              </a:rPr>
              <a:t>and </a:t>
            </a:r>
            <a:r>
              <a:rPr lang="en-GB" sz="2400" dirty="0" smtClean="0">
                <a:solidFill>
                  <a:prstClr val="black"/>
                </a:solidFill>
                <a:cs typeface="Arial" panose="020B0604020202020204" pitchFamily="34" charset="0"/>
              </a:rPr>
              <a:t>operations</a:t>
            </a:r>
            <a:r>
              <a:rPr lang="en-GB" sz="2400" dirty="0">
                <a:solidFill>
                  <a:prstClr val="black"/>
                </a:solidFill>
                <a:cs typeface="Arial" panose="020B0604020202020204" pitchFamily="34" charset="0"/>
              </a:rPr>
              <a:t>.</a:t>
            </a:r>
          </a:p>
        </p:txBody>
      </p:sp>
      <p:sp>
        <p:nvSpPr>
          <p:cNvPr id="11" name="Rectangle 10"/>
          <p:cNvSpPr/>
          <p:nvPr/>
        </p:nvSpPr>
        <p:spPr>
          <a:xfrm>
            <a:off x="4147000" y="487700"/>
            <a:ext cx="7717608" cy="3170099"/>
          </a:xfrm>
          <a:prstGeom prst="rect">
            <a:avLst/>
          </a:prstGeom>
        </p:spPr>
        <p:txBody>
          <a:bodyPr wrap="square">
            <a:spAutoFit/>
          </a:bodyPr>
          <a:lstStyle/>
          <a:p>
            <a:pPr marL="257175" indent="-257175" algn="just" defTabSz="685800">
              <a:buFont typeface="Wingdings" panose="05000000000000000000" pitchFamily="2" charset="2"/>
              <a:buChar char="Ø"/>
            </a:pPr>
            <a:r>
              <a:rPr lang="en-GB" sz="2000" dirty="0">
                <a:solidFill>
                  <a:prstClr val="black"/>
                </a:solidFill>
                <a:latin typeface="Arial" panose="020B0604020202020204" pitchFamily="34" charset="0"/>
                <a:cs typeface="Arial" panose="020B0604020202020204" pitchFamily="34" charset="0"/>
              </a:rPr>
              <a:t>the science of the atmosphere with primal focus on weather processes and forecasting.</a:t>
            </a:r>
          </a:p>
          <a:p>
            <a:pPr marL="257175" indent="-257175" algn="just" defTabSz="685800">
              <a:buFont typeface="Wingdings" panose="05000000000000000000" pitchFamily="2" charset="2"/>
              <a:buChar char="Ø"/>
            </a:pPr>
            <a:endParaRPr lang="en-GB" sz="2000" dirty="0">
              <a:solidFill>
                <a:prstClr val="black"/>
              </a:solidFill>
              <a:latin typeface="Arial" panose="020B0604020202020204" pitchFamily="34" charset="0"/>
              <a:cs typeface="Arial" panose="020B0604020202020204" pitchFamily="34" charset="0"/>
            </a:endParaRPr>
          </a:p>
          <a:p>
            <a:pPr marL="257175" indent="-257175" algn="just" defTabSz="685800" eaLnBrk="0" fontAlgn="base" hangingPunct="0">
              <a:spcBef>
                <a:spcPct val="0"/>
              </a:spcBef>
              <a:spcAft>
                <a:spcPct val="0"/>
              </a:spcAft>
              <a:buFont typeface="Wingdings" panose="05000000000000000000" pitchFamily="2" charset="2"/>
              <a:buChar char="Ø"/>
            </a:pPr>
            <a:r>
              <a:rPr lang="en-US" sz="2000" dirty="0">
                <a:solidFill>
                  <a:prstClr val="black"/>
                </a:solidFill>
                <a:latin typeface="Arial" panose="020B0604020202020204" pitchFamily="34" charset="0"/>
                <a:cs typeface="Arial" panose="020B0604020202020204" pitchFamily="34" charset="0"/>
              </a:rPr>
              <a:t>the science of "things in the air“, which include phenomena that are bound by the atmosphere: temperature, air pressure, water vapor, as well as their interaction and spatiotemporal changes.</a:t>
            </a:r>
          </a:p>
          <a:p>
            <a:pPr marL="257175" indent="-257175" algn="just" defTabSz="685800" eaLnBrk="0" fontAlgn="base" hangingPunct="0">
              <a:spcBef>
                <a:spcPct val="0"/>
              </a:spcBef>
              <a:spcAft>
                <a:spcPct val="0"/>
              </a:spcAft>
              <a:buFont typeface="Wingdings" panose="05000000000000000000" pitchFamily="2" charset="2"/>
              <a:buChar char="Ø"/>
            </a:pPr>
            <a:endParaRPr lang="en-US" sz="2000" dirty="0">
              <a:solidFill>
                <a:prstClr val="black"/>
              </a:solidFill>
              <a:latin typeface="Arial" panose="020B0604020202020204" pitchFamily="34" charset="0"/>
              <a:cs typeface="Arial" panose="020B0604020202020204" pitchFamily="34" charset="0"/>
            </a:endParaRPr>
          </a:p>
          <a:p>
            <a:pPr marL="257175" indent="-257175" algn="just" defTabSz="685800">
              <a:buFont typeface="Wingdings" panose="05000000000000000000" pitchFamily="2" charset="2"/>
              <a:buChar char="Ø"/>
            </a:pPr>
            <a:r>
              <a:rPr lang="en-GB" sz="2000" dirty="0">
                <a:solidFill>
                  <a:prstClr val="black"/>
                </a:solidFill>
                <a:latin typeface="Arial" panose="020B0604020202020204" pitchFamily="34" charset="0"/>
                <a:cs typeface="Arial" panose="020B0604020202020204" pitchFamily="34" charset="0"/>
              </a:rPr>
              <a:t>is a sub-discipline of the atmospheric sciences which </a:t>
            </a:r>
            <a:r>
              <a:rPr lang="en-US" sz="2000" dirty="0">
                <a:solidFill>
                  <a:prstClr val="black"/>
                </a:solidFill>
                <a:latin typeface="Arial" panose="020B0604020202020204" pitchFamily="34" charset="0"/>
                <a:cs typeface="Arial" panose="020B0604020202020204" pitchFamily="34" charset="0"/>
              </a:rPr>
              <a:t>deals with </a:t>
            </a:r>
            <a:r>
              <a:rPr lang="en-US" sz="2000" b="1" dirty="0">
                <a:solidFill>
                  <a:srgbClr val="FF0000"/>
                </a:solidFill>
                <a:latin typeface="Arial" panose="020B0604020202020204" pitchFamily="34" charset="0"/>
                <a:cs typeface="Arial" panose="020B0604020202020204" pitchFamily="34" charset="0"/>
              </a:rPr>
              <a:t>chemistry of the atmosphere, the physics of the atmosphere</a:t>
            </a:r>
            <a:r>
              <a:rPr lang="en-US" sz="2000" dirty="0">
                <a:solidFill>
                  <a:prstClr val="black"/>
                </a:solidFill>
                <a:latin typeface="Arial" panose="020B0604020202020204" pitchFamily="34" charset="0"/>
                <a:cs typeface="Arial" panose="020B0604020202020204" pitchFamily="34" charset="0"/>
              </a:rPr>
              <a:t>, and weather forecasting</a:t>
            </a:r>
            <a:r>
              <a:rPr lang="en-US" sz="2000" dirty="0" smtClean="0">
                <a:solidFill>
                  <a:prstClr val="black"/>
                </a:solidFill>
                <a:latin typeface="Arial" panose="020B0604020202020204" pitchFamily="34" charset="0"/>
                <a:cs typeface="Arial" panose="020B0604020202020204" pitchFamily="34" charset="0"/>
              </a:rPr>
              <a:t>.</a:t>
            </a:r>
            <a:endParaRPr lang="en-US" sz="2000" dirty="0">
              <a:solidFill>
                <a:prstClr val="black"/>
              </a:solidFill>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6CBDAFF-6F72-4DEC-A76B-3A5A3345B25A}" type="slidenum">
              <a:rPr lang="en-GB" smtClean="0">
                <a:solidFill>
                  <a:prstClr val="black">
                    <a:tint val="75000"/>
                  </a:prstClr>
                </a:solidFill>
              </a:rPr>
              <a:pPr/>
              <a:t>6</a:t>
            </a:fld>
            <a:endParaRPr lang="en-GB">
              <a:solidFill>
                <a:prstClr val="black">
                  <a:tint val="75000"/>
                </a:prstClr>
              </a:solidFill>
            </a:endParaRPr>
          </a:p>
        </p:txBody>
      </p:sp>
      <p:pic>
        <p:nvPicPr>
          <p:cNvPr id="3" name="Picture 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165485" y="4683334"/>
            <a:ext cx="3303431" cy="17880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22755"/>
            <a:ext cx="4147000" cy="2766049"/>
          </a:xfrm>
          <a:prstGeom prst="rect">
            <a:avLst/>
          </a:prstGeom>
        </p:spPr>
      </p:pic>
      <p:sp>
        <p:nvSpPr>
          <p:cNvPr id="9" name="Rectangle 8"/>
          <p:cNvSpPr/>
          <p:nvPr/>
        </p:nvSpPr>
        <p:spPr>
          <a:xfrm>
            <a:off x="141667" y="3864181"/>
            <a:ext cx="11722941" cy="707886"/>
          </a:xfrm>
          <a:prstGeom prst="rect">
            <a:avLst/>
          </a:prstGeom>
        </p:spPr>
        <p:txBody>
          <a:bodyPr wrap="square">
            <a:spAutoFit/>
          </a:bodyPr>
          <a:lstStyle/>
          <a:p>
            <a:pPr marL="257175" indent="-257175" algn="just" defTabSz="685800">
              <a:buFont typeface="Wingdings" panose="05000000000000000000" pitchFamily="2" charset="2"/>
              <a:buChar char="Ø"/>
            </a:pPr>
            <a:r>
              <a:rPr lang="en-US" sz="2000" dirty="0">
                <a:solidFill>
                  <a:prstClr val="black"/>
                </a:solidFill>
                <a:latin typeface="Arial" panose="020B0604020202020204" pitchFamily="34" charset="0"/>
                <a:cs typeface="Arial" panose="020B0604020202020204" pitchFamily="34" charset="0"/>
              </a:rPr>
              <a:t>Meteorology is a </a:t>
            </a:r>
            <a:r>
              <a:rPr lang="en-US" sz="2000" b="1" dirty="0">
                <a:solidFill>
                  <a:prstClr val="black"/>
                </a:solidFill>
                <a:latin typeface="Arial" panose="020B0604020202020204" pitchFamily="34" charset="0"/>
                <a:cs typeface="Arial" panose="020B0604020202020204" pitchFamily="34" charset="0"/>
              </a:rPr>
              <a:t>physical science</a:t>
            </a:r>
            <a:r>
              <a:rPr lang="en-US" sz="2000" dirty="0">
                <a:solidFill>
                  <a:prstClr val="black"/>
                </a:solidFill>
                <a:latin typeface="Arial" panose="020B0604020202020204" pitchFamily="34" charset="0"/>
                <a:cs typeface="Arial" panose="020B0604020202020204" pitchFamily="34" charset="0"/>
              </a:rPr>
              <a:t> -- a branch of natural science that tries to explain and predict nature's behavior based on empirical evidence, or observation.</a:t>
            </a:r>
          </a:p>
        </p:txBody>
      </p:sp>
    </p:spTree>
    <p:extLst>
      <p:ext uri="{BB962C8B-B14F-4D97-AF65-F5344CB8AC3E}">
        <p14:creationId xmlns:p14="http://schemas.microsoft.com/office/powerpoint/2010/main" val="154983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6CBDAFF-6F72-4DEC-A76B-3A5A3345B25A}" type="slidenum">
              <a:rPr lang="en-GB" smtClean="0">
                <a:solidFill>
                  <a:prstClr val="black">
                    <a:tint val="75000"/>
                  </a:prstClr>
                </a:solidFill>
              </a:rPr>
              <a:pPr/>
              <a:t>7</a:t>
            </a:fld>
            <a:endParaRPr lang="en-GB">
              <a:solidFill>
                <a:prstClr val="black">
                  <a:tint val="75000"/>
                </a:prstClr>
              </a:solidFill>
            </a:endParaRPr>
          </a:p>
        </p:txBody>
      </p:sp>
      <p:sp>
        <p:nvSpPr>
          <p:cNvPr id="11" name="Rectangle 1"/>
          <p:cNvSpPr>
            <a:spLocks noChangeArrowheads="1"/>
          </p:cNvSpPr>
          <p:nvPr/>
        </p:nvSpPr>
        <p:spPr bwMode="auto">
          <a:xfrm>
            <a:off x="1012065" y="937466"/>
            <a:ext cx="10161431" cy="3418501"/>
          </a:xfrm>
          <a:prstGeom prst="rect">
            <a:avLst/>
          </a:prstGeom>
          <a:solidFill>
            <a:srgbClr val="F2B674"/>
          </a:solidFill>
          <a:ln>
            <a:solidFill>
              <a:schemeClr val="tx2"/>
            </a:solidFill>
          </a:ln>
          <a:effectLst/>
        </p:spPr>
        <p:txBody>
          <a:bodyPr wrap="squar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anose="020F0502020204030204" pitchFamily="34" charset="0"/>
                <a:cs typeface="Arial" panose="020B0604020202020204" pitchFamily="34" charset="0"/>
              </a:defRPr>
            </a:lvl9pPr>
          </a:lstStyle>
          <a:p>
            <a:pPr algn="ctr" defTabSz="457200" fontAlgn="base">
              <a:spcBef>
                <a:spcPct val="0"/>
              </a:spcBef>
              <a:spcAft>
                <a:spcPct val="0"/>
              </a:spcAft>
              <a:buClrTx/>
            </a:pPr>
            <a:r>
              <a:rPr lang="en-US" altLang="en-US" sz="5400" b="1" dirty="0">
                <a:solidFill>
                  <a:srgbClr val="000000"/>
                </a:solidFill>
              </a:rPr>
              <a:t>Aviation Meteorology is useful for the day-to-day </a:t>
            </a:r>
            <a:r>
              <a:rPr lang="en-US" altLang="en-US" sz="5400" b="1" dirty="0" smtClean="0">
                <a:solidFill>
                  <a:srgbClr val="000000"/>
                </a:solidFill>
              </a:rPr>
              <a:t>operations and dependencies </a:t>
            </a:r>
            <a:r>
              <a:rPr lang="en-US" altLang="en-US" sz="5400" b="1" dirty="0">
                <a:solidFill>
                  <a:srgbClr val="000000"/>
                </a:solidFill>
              </a:rPr>
              <a:t>of the </a:t>
            </a:r>
            <a:r>
              <a:rPr lang="en-US" altLang="en-US" sz="5400" b="1" dirty="0" smtClean="0">
                <a:solidFill>
                  <a:srgbClr val="000000"/>
                </a:solidFill>
              </a:rPr>
              <a:t>aviation </a:t>
            </a:r>
            <a:r>
              <a:rPr lang="en-US" altLang="en-US" sz="5400" b="1" dirty="0">
                <a:solidFill>
                  <a:srgbClr val="000000"/>
                </a:solidFill>
              </a:rPr>
              <a:t>industry.</a:t>
            </a:r>
            <a:endParaRPr lang="en-US" altLang="en-US" sz="5400" dirty="0">
              <a:solidFill>
                <a:srgbClr val="000000"/>
              </a:solidFill>
            </a:endParaRPr>
          </a:p>
        </p:txBody>
      </p:sp>
      <p:sp>
        <p:nvSpPr>
          <p:cNvPr id="16" name="Subtitle 2"/>
          <p:cNvSpPr txBox="1">
            <a:spLocks/>
          </p:cNvSpPr>
          <p:nvPr/>
        </p:nvSpPr>
        <p:spPr>
          <a:xfrm>
            <a:off x="1025756" y="4849374"/>
            <a:ext cx="10147740" cy="1211792"/>
          </a:xfrm>
          <a:prstGeom prst="rect">
            <a:avLst/>
          </a:prstGeom>
          <a:solidFill>
            <a:schemeClr val="accent6">
              <a:lumMod val="60000"/>
              <a:lumOff val="40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4000" b="1" dirty="0">
                <a:solidFill>
                  <a:srgbClr val="FF0000"/>
                </a:solidFill>
              </a:rPr>
              <a:t>Class Discussion</a:t>
            </a:r>
          </a:p>
          <a:p>
            <a:pPr marL="514350" indent="-514350" algn="just">
              <a:buFont typeface="+mj-lt"/>
              <a:buAutoNum type="romanLcPeriod"/>
            </a:pPr>
            <a:r>
              <a:rPr lang="en-GB" sz="2000" b="1" i="1" dirty="0" smtClean="0"/>
              <a:t>How does </a:t>
            </a:r>
            <a:r>
              <a:rPr lang="en-GB" sz="2000" b="1" i="1" dirty="0"/>
              <a:t>aviation meteorology impact on the operations of the aviation industry?</a:t>
            </a:r>
          </a:p>
        </p:txBody>
      </p:sp>
    </p:spTree>
    <p:extLst>
      <p:ext uri="{BB962C8B-B14F-4D97-AF65-F5344CB8AC3E}">
        <p14:creationId xmlns:p14="http://schemas.microsoft.com/office/powerpoint/2010/main" val="11238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412125" y="188256"/>
            <a:ext cx="6043916" cy="360424"/>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4000" b="1" dirty="0">
                <a:solidFill>
                  <a:srgbClr val="FF0000"/>
                </a:solidFill>
              </a:rPr>
              <a:t>Some Basic Terminologies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161" y="836712"/>
            <a:ext cx="4943450" cy="2880320"/>
          </a:xfrm>
          <a:prstGeom prst="rect">
            <a:avLst/>
          </a:prstGeom>
        </p:spPr>
      </p:pic>
      <p:sp>
        <p:nvSpPr>
          <p:cNvPr id="6" name="Rectangle 5"/>
          <p:cNvSpPr/>
          <p:nvPr/>
        </p:nvSpPr>
        <p:spPr>
          <a:xfrm>
            <a:off x="412124" y="835249"/>
            <a:ext cx="5460642" cy="3170099"/>
          </a:xfrm>
          <a:prstGeom prst="rect">
            <a:avLst/>
          </a:prstGeom>
        </p:spPr>
        <p:txBody>
          <a:bodyPr wrap="square">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a:t>
            </a:r>
            <a:r>
              <a:rPr lang="en-GB" sz="2000" dirty="0">
                <a:solidFill>
                  <a:srgbClr val="000000"/>
                </a:solidFill>
                <a:latin typeface="Arial" panose="020B0604020202020204" pitchFamily="34" charset="0"/>
                <a:cs typeface="Arial" panose="020B0604020202020204" pitchFamily="34" charset="0"/>
              </a:rPr>
              <a:t>  A defined area on land or water (including any buildings, installations and equipment) intended to be used either wholly or in part for the arrival, departure and surface movement of aircraft.</a:t>
            </a:r>
          </a:p>
          <a:p>
            <a:pPr algn="just"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climatological summary:</a:t>
            </a:r>
            <a:r>
              <a:rPr lang="en-GB" sz="2000" dirty="0">
                <a:solidFill>
                  <a:srgbClr val="000000"/>
                </a:solidFill>
                <a:latin typeface="Arial" panose="020B0604020202020204" pitchFamily="34" charset="0"/>
                <a:cs typeface="Arial" panose="020B0604020202020204" pitchFamily="34" charset="0"/>
              </a:rPr>
              <a:t> Concise summary of specified meteorological elements at an aerodrome, based on statistical data.</a:t>
            </a:r>
          </a:p>
        </p:txBody>
      </p:sp>
      <p:sp>
        <p:nvSpPr>
          <p:cNvPr id="7" name="Rectangle 6"/>
          <p:cNvSpPr/>
          <p:nvPr/>
        </p:nvSpPr>
        <p:spPr>
          <a:xfrm>
            <a:off x="412124" y="4371983"/>
            <a:ext cx="10844488" cy="1938992"/>
          </a:xfrm>
          <a:prstGeom prst="rect">
            <a:avLst/>
          </a:prstGeom>
        </p:spPr>
        <p:txBody>
          <a:bodyPr wrap="square">
            <a:spAutoFit/>
          </a:bodyPr>
          <a:lstStyle/>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climatological table:</a:t>
            </a:r>
            <a:r>
              <a:rPr lang="en-GB" sz="2000" dirty="0">
                <a:solidFill>
                  <a:srgbClr val="000000"/>
                </a:solidFill>
                <a:latin typeface="Arial" panose="020B0604020202020204" pitchFamily="34" charset="0"/>
                <a:cs typeface="Arial" panose="020B0604020202020204" pitchFamily="34" charset="0"/>
              </a:rPr>
              <a:t> Table providing statistical data on the observed occurrence of one or more meteorological elements at an aerodrome.</a:t>
            </a:r>
          </a:p>
          <a:p>
            <a:pPr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elevation:</a:t>
            </a:r>
            <a:r>
              <a:rPr lang="en-GB" sz="2000" dirty="0">
                <a:solidFill>
                  <a:srgbClr val="000000"/>
                </a:solidFill>
                <a:latin typeface="Arial" panose="020B0604020202020204" pitchFamily="34" charset="0"/>
                <a:cs typeface="Arial" panose="020B0604020202020204" pitchFamily="34" charset="0"/>
              </a:rPr>
              <a:t> The elevation of the highest point of the landing area.</a:t>
            </a:r>
          </a:p>
          <a:p>
            <a:pPr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reference point:</a:t>
            </a:r>
            <a:r>
              <a:rPr lang="en-GB" sz="2000" dirty="0">
                <a:solidFill>
                  <a:srgbClr val="000000"/>
                </a:solidFill>
                <a:latin typeface="Arial" panose="020B0604020202020204" pitchFamily="34" charset="0"/>
                <a:cs typeface="Arial" panose="020B0604020202020204" pitchFamily="34" charset="0"/>
              </a:rPr>
              <a:t> The designated geographical location of an </a:t>
            </a:r>
            <a:r>
              <a:rPr lang="en-GB" sz="2000" dirty="0" smtClean="0">
                <a:solidFill>
                  <a:srgbClr val="000000"/>
                </a:solidFill>
                <a:latin typeface="Arial" panose="020B0604020202020204" pitchFamily="34" charset="0"/>
                <a:cs typeface="Arial" panose="020B0604020202020204" pitchFamily="34" charset="0"/>
              </a:rPr>
              <a:t>aerodrome.</a:t>
            </a:r>
            <a:endParaRPr lang="en-GB" sz="2000" dirty="0">
              <a:solidFill>
                <a:srgbClr val="00000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a:xfrm>
            <a:off x="11064239" y="6492240"/>
            <a:ext cx="516045" cy="227648"/>
          </a:xfrm>
        </p:spPr>
        <p:txBody>
          <a:bodyPr/>
          <a:lstStyle/>
          <a:p>
            <a:pPr>
              <a:defRPr/>
            </a:pPr>
            <a:fld id="{6F6BDE20-F176-4A5B-8D03-50665C483F80}" type="slidenum">
              <a:rPr lang="en-GB" altLang="en-US" smtClean="0"/>
              <a:pPr>
                <a:defRPr/>
              </a:pPr>
              <a:t>8</a:t>
            </a:fld>
            <a:endParaRPr lang="en-GB" altLang="en-US"/>
          </a:p>
        </p:txBody>
      </p:sp>
      <p:sp>
        <p:nvSpPr>
          <p:cNvPr id="8" name="Footer Placeholder 1"/>
          <p:cNvSpPr txBox="1">
            <a:spLocks/>
          </p:cNvSpPr>
          <p:nvPr/>
        </p:nvSpPr>
        <p:spPr bwMode="auto">
          <a:xfrm>
            <a:off x="3803470" y="6583680"/>
            <a:ext cx="4114800" cy="14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defPPr>
              <a:defRPr lang="en-US"/>
            </a:defPPr>
            <a:lvl1pPr marL="0" algn="l" defTabSz="914400" rtl="0" eaLnBrk="1" latinLnBrk="0"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kern="1200" smtClean="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00" dirty="0" smtClean="0">
                <a:solidFill>
                  <a:prstClr val="black">
                    <a:tint val="75000"/>
                  </a:prstClr>
                </a:solidFill>
              </a:rPr>
              <a:t>MET451: AVIATION METEOROLOGY</a:t>
            </a:r>
            <a:endParaRPr lang="en-GB" sz="1100" dirty="0">
              <a:solidFill>
                <a:prstClr val="black">
                  <a:tint val="75000"/>
                </a:prstClr>
              </a:solidFill>
            </a:endParaRPr>
          </a:p>
        </p:txBody>
      </p:sp>
    </p:spTree>
    <p:extLst>
      <p:ext uri="{BB962C8B-B14F-4D97-AF65-F5344CB8AC3E}">
        <p14:creationId xmlns:p14="http://schemas.microsoft.com/office/powerpoint/2010/main" val="183303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9719" y="5460496"/>
            <a:ext cx="5280372" cy="707886"/>
          </a:xfrm>
          <a:prstGeom prst="rect">
            <a:avLst/>
          </a:prstGeom>
          <a:noFill/>
        </p:spPr>
        <p:txBody>
          <a:bodyPr wrap="square" rtlCol="0">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Briefing:</a:t>
            </a:r>
            <a:r>
              <a:rPr lang="en-GB" sz="2000" dirty="0">
                <a:solidFill>
                  <a:srgbClr val="000000"/>
                </a:solidFill>
                <a:latin typeface="Arial" panose="020B0604020202020204" pitchFamily="34" charset="0"/>
                <a:cs typeface="Arial" panose="020B0604020202020204" pitchFamily="34" charset="0"/>
              </a:rPr>
              <a:t> Oral commentary on existing and/or expected meteorological conditions.</a:t>
            </a:r>
          </a:p>
        </p:txBody>
      </p:sp>
      <p:sp>
        <p:nvSpPr>
          <p:cNvPr id="2" name="Footer Placeholder 1"/>
          <p:cNvSpPr>
            <a:spLocks noGrp="1"/>
          </p:cNvSpPr>
          <p:nvPr>
            <p:ph type="ftr" sz="quarter" idx="11"/>
          </p:nvPr>
        </p:nvSpPr>
        <p:spPr>
          <a:xfrm>
            <a:off x="4038600" y="6460856"/>
            <a:ext cx="4114800" cy="365125"/>
          </a:xfrm>
        </p:spPr>
        <p:txBody>
          <a:bodyPr/>
          <a:lstStyle/>
          <a:p>
            <a:r>
              <a:rPr lang="en-GB" smtClean="0">
                <a:solidFill>
                  <a:prstClr val="black">
                    <a:tint val="75000"/>
                  </a:prstClr>
                </a:solidFill>
              </a:rPr>
              <a:t>MET451: AVIATION METEOROLOGY</a:t>
            </a:r>
            <a:endParaRPr lang="en-GB">
              <a:solidFill>
                <a:prstClr val="black">
                  <a:tint val="75000"/>
                </a:prstClr>
              </a:solidFill>
            </a:endParaRPr>
          </a:p>
        </p:txBody>
      </p:sp>
      <p:sp>
        <p:nvSpPr>
          <p:cNvPr id="4" name="Slide Number Placeholder 3"/>
          <p:cNvSpPr>
            <a:spLocks noGrp="1"/>
          </p:cNvSpPr>
          <p:nvPr>
            <p:ph type="sldNum" sz="quarter" idx="12"/>
          </p:nvPr>
        </p:nvSpPr>
        <p:spPr>
          <a:xfrm>
            <a:off x="8884922" y="6447793"/>
            <a:ext cx="2743200" cy="365125"/>
          </a:xfrm>
        </p:spPr>
        <p:txBody>
          <a:bodyPr/>
          <a:lstStyle/>
          <a:p>
            <a:fld id="{46CBDAFF-6F72-4DEC-A76B-3A5A3345B25A}" type="slidenum">
              <a:rPr lang="en-GB" smtClean="0">
                <a:solidFill>
                  <a:prstClr val="black">
                    <a:tint val="75000"/>
                  </a:prstClr>
                </a:solidFill>
              </a:rPr>
              <a:pPr/>
              <a:t>9</a:t>
            </a:fld>
            <a:endParaRPr lang="en-GB" dirty="0">
              <a:solidFill>
                <a:prstClr val="black">
                  <a:tint val="75000"/>
                </a:prst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19" y="573694"/>
            <a:ext cx="4892300" cy="2736304"/>
          </a:xfrm>
          <a:prstGeom prst="rect">
            <a:avLst/>
          </a:prstGeom>
        </p:spPr>
      </p:pic>
      <p:sp>
        <p:nvSpPr>
          <p:cNvPr id="13" name="Rectangle 12"/>
          <p:cNvSpPr/>
          <p:nvPr/>
        </p:nvSpPr>
        <p:spPr>
          <a:xfrm>
            <a:off x="5499463" y="129743"/>
            <a:ext cx="6507007" cy="3170099"/>
          </a:xfrm>
          <a:prstGeom prst="rect">
            <a:avLst/>
          </a:prstGeom>
        </p:spPr>
        <p:txBody>
          <a:bodyPr wrap="square">
            <a:spAutoFit/>
          </a:bodyPr>
          <a:lstStyle/>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control tower:</a:t>
            </a:r>
            <a:r>
              <a:rPr lang="en-GB" sz="2000" dirty="0">
                <a:solidFill>
                  <a:srgbClr val="000000"/>
                </a:solidFill>
                <a:latin typeface="Arial" panose="020B0604020202020204" pitchFamily="34" charset="0"/>
                <a:cs typeface="Arial" panose="020B0604020202020204" pitchFamily="34" charset="0"/>
              </a:rPr>
              <a:t> A unit established to provide air traffic control service to aerodrome traffic</a:t>
            </a:r>
            <a:r>
              <a:rPr lang="en-GB" sz="2000" dirty="0" smtClean="0">
                <a:solidFill>
                  <a:srgbClr val="000000"/>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Air traffic services unit: </a:t>
            </a:r>
            <a:r>
              <a:rPr lang="en-GB" sz="2000" dirty="0">
                <a:solidFill>
                  <a:srgbClr val="000000"/>
                </a:solidFill>
                <a:latin typeface="Arial" panose="020B0604020202020204" pitchFamily="34" charset="0"/>
                <a:cs typeface="Arial" panose="020B0604020202020204" pitchFamily="34" charset="0"/>
              </a:rPr>
              <a:t>A generic term meaning variously, air traffic control unit, flight information centre or air traffic services reporting office.</a:t>
            </a:r>
          </a:p>
          <a:p>
            <a:pPr defTabSz="457200" eaLnBrk="0" fontAlgn="base" hangingPunct="0">
              <a:spcBef>
                <a:spcPct val="0"/>
              </a:spcBef>
              <a:spcAft>
                <a:spcPct val="0"/>
              </a:spcAft>
            </a:pPr>
            <a:endParaRPr lang="en-GB" sz="2000" dirty="0">
              <a:solidFill>
                <a:srgbClr val="000000"/>
              </a:solidFill>
              <a:latin typeface="Arial" panose="020B0604020202020204" pitchFamily="34" charset="0"/>
              <a:cs typeface="Arial" panose="020B0604020202020204" pitchFamily="34" charset="0"/>
            </a:endParaRPr>
          </a:p>
          <a:p>
            <a:pPr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Aerodrome meteorological office:</a:t>
            </a:r>
            <a:r>
              <a:rPr lang="en-GB" sz="2000" dirty="0">
                <a:solidFill>
                  <a:srgbClr val="000000"/>
                </a:solidFill>
                <a:latin typeface="Arial" panose="020B0604020202020204" pitchFamily="34" charset="0"/>
                <a:cs typeface="Arial" panose="020B0604020202020204" pitchFamily="34" charset="0"/>
              </a:rPr>
              <a:t> An office, located at an aerodrome, designated to provide meteorological service for air navigation.</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496" y="3450738"/>
            <a:ext cx="5327304" cy="2996609"/>
          </a:xfrm>
          <a:prstGeom prst="rect">
            <a:avLst/>
          </a:prstGeom>
        </p:spPr>
      </p:pic>
      <p:sp>
        <p:nvSpPr>
          <p:cNvPr id="15" name="Rectangle 14"/>
          <p:cNvSpPr/>
          <p:nvPr/>
        </p:nvSpPr>
        <p:spPr>
          <a:xfrm>
            <a:off x="349720" y="3934049"/>
            <a:ext cx="5397938" cy="1323439"/>
          </a:xfrm>
          <a:prstGeom prst="rect">
            <a:avLst/>
          </a:prstGeom>
        </p:spPr>
        <p:txBody>
          <a:bodyPr wrap="square">
            <a:spAutoFit/>
          </a:bodyPr>
          <a:lstStyle/>
          <a:p>
            <a:pPr algn="just" defTabSz="457200" eaLnBrk="0" fontAlgn="base" hangingPunct="0">
              <a:spcBef>
                <a:spcPct val="0"/>
              </a:spcBef>
              <a:spcAft>
                <a:spcPct val="0"/>
              </a:spcAft>
            </a:pPr>
            <a:r>
              <a:rPr lang="en-GB" sz="2000" b="1" dirty="0">
                <a:solidFill>
                  <a:srgbClr val="000000"/>
                </a:solidFill>
                <a:latin typeface="Arial" panose="020B0604020202020204" pitchFamily="34" charset="0"/>
                <a:cs typeface="Arial" panose="020B0604020202020204" pitchFamily="34" charset="0"/>
              </a:rPr>
              <a:t>Flight documentation:</a:t>
            </a:r>
            <a:r>
              <a:rPr lang="en-GB" sz="2000" dirty="0">
                <a:solidFill>
                  <a:srgbClr val="000000"/>
                </a:solidFill>
                <a:latin typeface="Arial" panose="020B0604020202020204" pitchFamily="34" charset="0"/>
                <a:cs typeface="Arial" panose="020B0604020202020204" pitchFamily="34" charset="0"/>
              </a:rPr>
              <a:t> Written or printed documents, including charts or forms, containing meteorological information for a flight</a:t>
            </a:r>
            <a:r>
              <a:rPr lang="en-GB" sz="2000" dirty="0" smtClean="0">
                <a:solidFill>
                  <a:srgbClr val="000000"/>
                </a:solidFill>
                <a:latin typeface="Arial" panose="020B0604020202020204" pitchFamily="34" charset="0"/>
                <a:cs typeface="Arial" panose="020B0604020202020204" pitchFamily="34" charset="0"/>
              </a:rPr>
              <a:t>.</a:t>
            </a:r>
            <a:endParaRPr lang="en-GB"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365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4917</TotalTime>
  <Words>2230</Words>
  <Application>Microsoft Office PowerPoint</Application>
  <PresentationFormat>Widescreen</PresentationFormat>
  <Paragraphs>239</Paragraphs>
  <Slides>25</Slides>
  <Notes>24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Arial</vt:lpstr>
      <vt:lpstr>Arial Black</vt:lpstr>
      <vt:lpstr>Calibri</vt:lpstr>
      <vt:lpstr>Calibri Light</vt:lpstr>
      <vt:lpstr>Garamond</vt:lpstr>
      <vt:lpstr>Times New Roman</vt:lpstr>
      <vt:lpstr>Wingdings</vt:lpstr>
      <vt:lpstr>Office Theme</vt:lpstr>
      <vt:lpstr>1_Office Theme</vt:lpstr>
      <vt:lpstr>1_Organic</vt:lpstr>
      <vt:lpstr>2_Office Theme</vt:lpstr>
      <vt:lpstr>PowerPoint Presentation</vt:lpstr>
      <vt:lpstr>Course Content</vt:lpstr>
      <vt:lpstr>Recommended Literature</vt:lpstr>
      <vt:lpstr>First Semester Highlights </vt:lpstr>
      <vt:lpstr>LECTURE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LECTURE 1</vt:lpstr>
      <vt:lpstr>ASSESSMENT ON LECTURE 1</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 361: Tropical Meteorology</dc:title>
  <dc:creator>HP</dc:creator>
  <cp:lastModifiedBy>HP</cp:lastModifiedBy>
  <cp:revision>241</cp:revision>
  <dcterms:created xsi:type="dcterms:W3CDTF">2019-09-04T12:24:24Z</dcterms:created>
  <dcterms:modified xsi:type="dcterms:W3CDTF">2019-09-22T06:09:02Z</dcterms:modified>
</cp:coreProperties>
</file>